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81" r:id="rId4"/>
    <p:sldId id="258" r:id="rId5"/>
    <p:sldId id="259" r:id="rId6"/>
    <p:sldId id="306" r:id="rId7"/>
    <p:sldId id="287" r:id="rId8"/>
    <p:sldId id="273" r:id="rId9"/>
    <p:sldId id="288" r:id="rId10"/>
    <p:sldId id="291" r:id="rId11"/>
    <p:sldId id="289" r:id="rId12"/>
    <p:sldId id="264" r:id="rId13"/>
    <p:sldId id="295" r:id="rId14"/>
    <p:sldId id="260" r:id="rId15"/>
    <p:sldId id="296" r:id="rId16"/>
    <p:sldId id="263" r:id="rId17"/>
    <p:sldId id="298" r:id="rId18"/>
    <p:sldId id="300" r:id="rId19"/>
    <p:sldId id="303" r:id="rId20"/>
    <p:sldId id="302" r:id="rId21"/>
    <p:sldId id="305" r:id="rId22"/>
    <p:sldId id="30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E0CC"/>
    <a:srgbClr val="F6B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45"/>
    <p:restoredTop sz="86373"/>
  </p:normalViewPr>
  <p:slideViewPr>
    <p:cSldViewPr snapToGrid="0" snapToObjects="1">
      <p:cViewPr varScale="1">
        <p:scale>
          <a:sx n="141" d="100"/>
          <a:sy n="141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gif>
</file>

<file path=ppt/media/image2.jpe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3ADEC9-116B-D94D-8E30-1C7C2A1C70B0}" type="datetimeFigureOut">
              <a:rPr lang="en-US" smtClean="0"/>
              <a:t>9/1/20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2E9EEF-A453-DC49-862D-C16132802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42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Joint work with everyone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7155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3918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the correctness properties are proven from layers above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28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that we understand the key value store stack and its operations</a:t>
            </a:r>
          </a:p>
          <a:p>
            <a:r>
              <a:rPr lang="en-US" dirty="0"/>
              <a:t>Let’s look at how do we implement clone at each layer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0238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Cloning file = cloning the key</a:t>
            </a:r>
          </a:p>
          <a:p>
            <a:r>
              <a:rPr lang="en-US" dirty="0"/>
              <a:t>Cloning directories = cloning all keys with that prefix</a:t>
            </a:r>
          </a:p>
          <a:p>
            <a:endParaRPr lang="en-US" dirty="0"/>
          </a:p>
          <a:p>
            <a:r>
              <a:rPr lang="en-US" dirty="0"/>
              <a:t>Reserve empty key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054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about cloning multiple keys?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map’ = clone(map, t) where </a:t>
            </a:r>
            <a:r>
              <a:rPr lang="en-US" sz="1200" dirty="0" err="1"/>
              <a:t>t.keys</a:t>
            </a:r>
            <a:r>
              <a:rPr lang="en-US" sz="1200" dirty="0"/>
              <a:t> = all strings with prefix b, </a:t>
            </a:r>
            <a:r>
              <a:rPr lang="en-US" sz="1200" dirty="0" err="1"/>
              <a:t>t.values</a:t>
            </a:r>
            <a:r>
              <a:rPr lang="en-US" sz="1200" dirty="0"/>
              <a:t> = all strings with prefix 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Practice say it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31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Query is done through tree traversal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896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level has specified the behavior of clone, now we need to figure out how to efficiently implement clone</a:t>
            </a:r>
          </a:p>
          <a:p>
            <a:r>
              <a:rPr lang="en-US" dirty="0"/>
              <a:t>Diagram translation edge for clone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5042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level has specified the behavior of clone, now we need to figure out how to efficiently implement clone</a:t>
            </a:r>
          </a:p>
          <a:p>
            <a:r>
              <a:rPr lang="en-US" dirty="0"/>
              <a:t>Diagram translation edge for clone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262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658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exactly do we want to deal with the previous node? </a:t>
            </a:r>
          </a:p>
          <a:p>
            <a:r>
              <a:rPr lang="en-US" dirty="0"/>
              <a:t>It’s hard to know when it’s safe to clean up the node with unreachable pivot entries, since we don’t know if we are the only parent?</a:t>
            </a:r>
          </a:p>
          <a:p>
            <a:r>
              <a:rPr lang="en-US" dirty="0"/>
              <a:t>Well… I guess it is safe when we try to flush node that we create a new node and only write out keys used. If pointers point to the old copy then it’s still valid0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06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Veribetrfs</a:t>
            </a:r>
            <a:r>
              <a:rPr lang="en-US" dirty="0"/>
              <a:t> is a project with two specific goals.</a:t>
            </a:r>
          </a:p>
          <a:p>
            <a:r>
              <a:rPr lang="en-US" dirty="0"/>
              <a:t>- One is to build a verified filesystem with clear and strong crash safety </a:t>
            </a:r>
            <a:r>
              <a:rPr lang="en-US" dirty="0" err="1"/>
              <a:t>guarantess</a:t>
            </a:r>
            <a:endParaRPr lang="en-US" dirty="0"/>
          </a:p>
          <a:p>
            <a:r>
              <a:rPr lang="en-US" dirty="0"/>
              <a:t>And be performant to get community adoption and development</a:t>
            </a:r>
          </a:p>
          <a:p>
            <a:r>
              <a:rPr lang="en-US" dirty="0"/>
              <a:t>- Second is to advance state of the art verification techniques to make these happen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7223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519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Reimplement data structure without having to talk to the contract</a:t>
            </a:r>
          </a:p>
          <a:p>
            <a:pPr marL="171450" indent="-171450">
              <a:buFontTx/>
              <a:buChar char="-"/>
            </a:pPr>
            <a:r>
              <a:rPr lang="en-US" dirty="0"/>
              <a:t>Ground with personal story</a:t>
            </a:r>
          </a:p>
          <a:p>
            <a:pPr marL="171450" indent="-171450">
              <a:buFontTx/>
              <a:buChar char="-"/>
            </a:pPr>
            <a:r>
              <a:rPr lang="en-US" dirty="0"/>
              <a:t>Different deconstruction of the problem (new dimension to programing)</a:t>
            </a:r>
          </a:p>
          <a:p>
            <a:pPr marL="171450" indent="-171450">
              <a:buFontTx/>
              <a:buChar char="-"/>
            </a:pPr>
            <a:r>
              <a:rPr lang="en-US" dirty="0"/>
              <a:t>Obtaining modularity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507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for this project, we decided to build the filesystem on top of key value stores</a:t>
            </a:r>
          </a:p>
          <a:p>
            <a:r>
              <a:rPr lang="en-US" dirty="0"/>
              <a:t>Why is that? </a:t>
            </a:r>
          </a:p>
          <a:p>
            <a:r>
              <a:rPr lang="en-US" dirty="0"/>
              <a:t>First we have seen from </a:t>
            </a:r>
            <a:r>
              <a:rPr lang="en-US" dirty="0" err="1"/>
              <a:t>betrfs</a:t>
            </a:r>
            <a:r>
              <a:rPr lang="en-US" dirty="0"/>
              <a:t> that this approach can result in better performance</a:t>
            </a:r>
          </a:p>
          <a:p>
            <a:r>
              <a:rPr lang="en-US" dirty="0"/>
              <a:t>Second is that key value stores semantics are simpler to define (in terms of crash safe guarantees)</a:t>
            </a:r>
          </a:p>
          <a:p>
            <a:r>
              <a:rPr lang="en-US" dirty="0"/>
              <a:t>Third is that we get to define filesystem operations in terms of changes to the key value store</a:t>
            </a:r>
          </a:p>
          <a:p>
            <a:r>
              <a:rPr lang="en-US" dirty="0"/>
              <a:t>The team started building the verified key value store last summer.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69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I joined this summer </a:t>
            </a:r>
            <a:r>
              <a:rPr lang="en-US" dirty="0" err="1"/>
              <a:t>VeriBetrKV</a:t>
            </a:r>
            <a:r>
              <a:rPr lang="en-US" dirty="0"/>
              <a:t> is built</a:t>
            </a:r>
          </a:p>
          <a:p>
            <a:pPr marL="171450" indent="-171450">
              <a:buFontTx/>
              <a:buChar char="-"/>
            </a:pPr>
            <a:r>
              <a:rPr lang="en-US" dirty="0"/>
              <a:t>Read bullet</a:t>
            </a:r>
          </a:p>
          <a:p>
            <a:pPr marL="171450" indent="-171450">
              <a:buFontTx/>
              <a:buChar char="-"/>
            </a:pPr>
            <a:r>
              <a:rPr lang="en-US" dirty="0"/>
              <a:t>And other members in the team are doing work in improving verification techniques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Travis: investigating concurrency support in verification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258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Clone –  this task involves going through the full stack</a:t>
            </a:r>
          </a:p>
          <a:p>
            <a:r>
              <a:rPr lang="en-US" dirty="0"/>
              <a:t>Assess – specifically I will go over my experience in implementing clone across the stack and my thoughts about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52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Concrete – which might reduce the number of allowable behaviors </a:t>
            </a:r>
          </a:p>
          <a:p>
            <a:endParaRPr lang="en-US" dirty="0"/>
          </a:p>
          <a:p>
            <a:r>
              <a:rPr lang="en-US" dirty="0"/>
              <a:t>Each layer below can be interpreted as a state machine in the layer above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2752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will walk through the KV store refinement stack</a:t>
            </a:r>
          </a:p>
          <a:p>
            <a:r>
              <a:rPr lang="en-US" dirty="0"/>
              <a:t> At the map level:</a:t>
            </a:r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748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layer we use a </a:t>
            </a:r>
            <a:r>
              <a:rPr lang="en-US" dirty="0" err="1"/>
              <a:t>betree</a:t>
            </a:r>
            <a:r>
              <a:rPr lang="en-US" dirty="0"/>
              <a:t> to implement the map</a:t>
            </a:r>
          </a:p>
          <a:p>
            <a:r>
              <a:rPr lang="en-US" dirty="0"/>
              <a:t>Tree ops to map ops  (for example, a query to the map will be implemented as a tree traversal to the corresponding node)</a:t>
            </a:r>
          </a:p>
          <a:p>
            <a:r>
              <a:rPr lang="en-US" dirty="0"/>
              <a:t>And show that each tree operation results in a state that can be interpreted as a valid map</a:t>
            </a:r>
          </a:p>
          <a:p>
            <a:endParaRPr lang="en-US" dirty="0"/>
          </a:p>
          <a:p>
            <a:r>
              <a:rPr lang="en-US" dirty="0"/>
              <a:t>Mention somewhere that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81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Remember that in this layer our focus is how a tree corresponds to a map</a:t>
            </a:r>
          </a:p>
          <a:p>
            <a:endParaRPr lang="en-US" dirty="0"/>
          </a:p>
          <a:p>
            <a:r>
              <a:rPr lang="en-US" dirty="0"/>
              <a:t>So we make nodes easy to work with </a:t>
            </a:r>
          </a:p>
          <a:p>
            <a:endParaRPr lang="en-US" dirty="0"/>
          </a:p>
          <a:p>
            <a:r>
              <a:rPr lang="en-US" dirty="0"/>
              <a:t>Implement each operations with set of keys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E9EEF-A453-DC49-862D-C161328027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87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5D43B-076C-D849-83DF-AB811A4A82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777003-A576-6F49-8D29-99C09F8B89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367DC-03B9-7B4D-AADE-515CCACA8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2E348-FE38-7240-82CE-576D917106A8}" type="datetime1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069C5-04F6-424C-B570-616B6BD50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A4511-2CBE-884C-8DFA-21002701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3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4C3E2-9E78-D849-B2E3-BBD16BC7D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4FC1B0-00AB-A447-9EA0-8E64B50BB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9D885-A9F2-8147-9A1D-5D5878536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CE47-2AE4-5F41-A19A-CFC0FD0761CB}" type="datetime1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1B0D6-8B04-2E4F-A689-83D44BA29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19F7E-A107-C745-BFF8-FD5AC6234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686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94FB7F-1483-A244-8FD1-CFF2CB1588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18F30-41F9-9A49-B5FA-227C39BFB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D7903-419E-FE4F-9F41-D8C1118F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41BB-D7B3-BD44-8B35-22A632F37932}" type="datetime1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D778E-B586-A545-B58B-613B57ABF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388D2-7B6F-6240-AF38-A370658BF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254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FE1BD-0FE5-FB4A-9A43-BAA067ACC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1A4AB-B3AB-C749-A561-067AD5828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2DCB8-19CA-2D43-A6B0-4E1E2F80B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F31E-C10F-9341-88AC-A2F26229C0C0}" type="datetime1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EFC8C-A76C-0345-8F29-69808E73F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CD5EF-0C86-2449-8A68-ED1339F9F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959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3A2D3-602E-A145-B522-036D47820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5F4E6-56CE-8B42-92DD-8F0FC2CE1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9F1A2-3C63-5A4E-A024-87851CD12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D3A-84B4-5D4D-ADA3-93E3CA06AFBD}" type="datetime1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454BB-2D82-5946-B7B9-DE6238695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3C615-8843-5D4C-9636-DE689DF5D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69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1F251-5616-8841-A9C7-E57546AF7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2CB16-E9C8-7D4D-94DA-2165608760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92F07-3B62-0C4F-B6C5-A07236502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D7DA29-22CA-444C-8460-89D9AF8D7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1B961-E0CF-5546-9167-C7B53106E6BF}" type="datetime1">
              <a:rPr lang="en-US" smtClean="0"/>
              <a:t>9/1/20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9B3AD6-9AE7-8343-9C01-D5BC397C9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6677E0-1A4E-0140-B7EC-B5F3A199D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82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C6649-C382-9541-A23E-EB9B923B9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0E2280-9E9D-5045-A581-C7A8A2AC9F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B0BBA-093C-F246-BB8B-596954513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27DF15-17A0-5A45-88A1-E4D6351FA4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90F395-35E3-384F-9F92-F5ABF9B079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292AC7-5C7E-9F4C-B3AC-2BBD381DD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83C50-B637-1C4C-8F92-BEDFDA7BB025}" type="datetime1">
              <a:rPr lang="en-US" smtClean="0"/>
              <a:t>9/1/20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559A2F-7E8E-E644-8B88-63D1A7ED1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EF2CEB-514F-084D-AC73-F0A2B30E1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67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7FA1B-0146-BA4C-9637-56C9A0E8C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F0DF4E-8FCF-C442-8B74-2E7E9245D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6C72E-D9A7-6C4C-80D9-DC75D31B7276}" type="datetime1">
              <a:rPr lang="en-US" smtClean="0"/>
              <a:t>9/1/20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1EA01E-DE4B-7246-97EF-A548A18D7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775401-031A-A84F-A26E-275AEC09D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102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29022C-5462-8C4D-A053-6D10E40C1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2B81-AADB-BD4D-9A7E-B75A609A6189}" type="datetime1">
              <a:rPr lang="en-US" smtClean="0"/>
              <a:t>9/1/20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A0415B-BA5C-6F43-952B-F1F90ABE3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9C386-5A48-6E47-A13A-E8500EAE7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608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47B40-73E6-0147-9CA1-BFF4DF7BE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A40D3-8FE9-D84D-B861-E0BE667B7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7FB247-9A2F-2648-BA71-AED710A29B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6817DA-8A9E-C04E-96AD-780D6D39A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71605-B9BA-104B-B4D5-F3A8605727B6}" type="datetime1">
              <a:rPr lang="en-US" smtClean="0"/>
              <a:t>9/1/20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B97180-4734-3444-92AC-D2DF9B7FF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FBF0D2-6B53-5B4B-A13B-213E1E950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698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AE96F-B8BA-C844-A9AE-7CE29B401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18112A-3EA9-1D48-92A8-CD04DA477C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1D15FA-A5BC-C84D-9205-84551FE2E6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579D70-2C95-C94B-BEDF-8AA5EF020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2797-6D26-8142-86B7-4FC535AC907D}" type="datetime1">
              <a:rPr lang="en-US" smtClean="0"/>
              <a:t>9/1/20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73262-328B-FA41-8057-A05B2905F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4A9303-D424-744F-BE63-4AA36A41A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56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289613-9892-8943-BBBF-74E416D6F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6EB4D-462F-884C-9044-998F0AE0C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815BDB-372B-8142-81D5-6D1A5B218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E8D298-53F4-7A4A-9A78-44A9200A4CB5}" type="datetime1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2026B-1B4F-B14D-B8CF-78498F0672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4796E-DC28-0D46-A482-5F1F6BA08F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A15AA-9DB3-B548-9D4F-0B910DACE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835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6621C-B8CF-3F45-BEBF-0C7FE9CD19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Step Towards Verified and Performant Filesystem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99AADD-37A1-9F4D-A9F1-13BBA61900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8281" y="3856139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 err="1"/>
              <a:t>Jialin</a:t>
            </a:r>
            <a:r>
              <a:rPr lang="en-US" dirty="0"/>
              <a:t> Li, Travis Hance, Andrea </a:t>
            </a:r>
            <a:r>
              <a:rPr lang="en-US" dirty="0" err="1"/>
              <a:t>Lattuada</a:t>
            </a:r>
            <a:r>
              <a:rPr lang="en-US" dirty="0"/>
              <a:t>, </a:t>
            </a:r>
          </a:p>
          <a:p>
            <a:r>
              <a:rPr lang="en-US" dirty="0"/>
              <a:t>Chris </a:t>
            </a:r>
            <a:r>
              <a:rPr lang="en-US" dirty="0" err="1"/>
              <a:t>Hawblitzel</a:t>
            </a:r>
            <a:r>
              <a:rPr lang="en-US" dirty="0"/>
              <a:t>, Jon Howell, Rob Johnson, Bryan </a:t>
            </a:r>
            <a:r>
              <a:rPr lang="en-US" dirty="0" err="1"/>
              <a:t>Parno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23659D-6D9C-0F44-9E60-2243FD987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41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4A4F695D-42EF-7E4C-8319-4CA7BE52F65B}"/>
              </a:ext>
            </a:extLst>
          </p:cNvPr>
          <p:cNvSpPr txBox="1"/>
          <p:nvPr/>
        </p:nvSpPr>
        <p:spPr>
          <a:xfrm>
            <a:off x="5203926" y="1517916"/>
            <a:ext cx="61498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Pivot B</a:t>
            </a:r>
            <a:r>
              <a:rPr lang="el-GR" sz="2000" dirty="0"/>
              <a:t>ε</a:t>
            </a:r>
            <a:r>
              <a:rPr lang="en-US" sz="2000" dirty="0"/>
              <a:t>tree: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</a:t>
            </a:r>
            <a:r>
              <a:rPr lang="el-GR" sz="2000" dirty="0"/>
              <a:t>ε</a:t>
            </a:r>
            <a:r>
              <a:rPr lang="en-US" sz="2000" dirty="0"/>
              <a:t>tree with implementable nodes (</a:t>
            </a:r>
            <a:r>
              <a:rPr lang="en-US" sz="2000" b="1" dirty="0" err="1"/>
              <a:t>PNode</a:t>
            </a:r>
            <a:r>
              <a:rPr lang="en-US" sz="20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Each node tracks ranges of keys using a pivot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Prove a </a:t>
            </a:r>
            <a:r>
              <a:rPr lang="en-US" sz="2000" dirty="0" err="1"/>
              <a:t>PNode</a:t>
            </a:r>
            <a:r>
              <a:rPr lang="en-US" sz="2000" dirty="0"/>
              <a:t> follows a </a:t>
            </a:r>
            <a:r>
              <a:rPr lang="en-US" sz="2000" dirty="0" err="1"/>
              <a:t>BNode</a:t>
            </a:r>
            <a:endParaRPr lang="en-US" sz="20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3615A3-C619-FD45-87C9-00778A5758BB}"/>
              </a:ext>
            </a:extLst>
          </p:cNvPr>
          <p:cNvSpPr txBox="1"/>
          <p:nvPr/>
        </p:nvSpPr>
        <p:spPr>
          <a:xfrm>
            <a:off x="2574981" y="3304617"/>
            <a:ext cx="2732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Interpret(</a:t>
            </a:r>
            <a:r>
              <a:rPr lang="en-US" dirty="0" err="1"/>
              <a:t>PNode</a:t>
            </a:r>
            <a:r>
              <a:rPr lang="en-US" dirty="0"/>
              <a:t>) = </a:t>
            </a:r>
            <a:r>
              <a:rPr lang="en-US" dirty="0" err="1"/>
              <a:t>BNode</a:t>
            </a:r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9F22882-E55D-5D46-AD2A-359B9C4F85B1}"/>
              </a:ext>
            </a:extLst>
          </p:cNvPr>
          <p:cNvSpPr/>
          <p:nvPr/>
        </p:nvSpPr>
        <p:spPr>
          <a:xfrm>
            <a:off x="185058" y="6520543"/>
            <a:ext cx="272142" cy="228600"/>
          </a:xfrm>
          <a:prstGeom prst="rect">
            <a:avLst/>
          </a:prstGeom>
          <a:solidFill>
            <a:srgbClr val="F6E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C7AB3FD-D160-8240-8D13-1485A347E66F}"/>
              </a:ext>
            </a:extLst>
          </p:cNvPr>
          <p:cNvSpPr txBox="1"/>
          <p:nvPr/>
        </p:nvSpPr>
        <p:spPr>
          <a:xfrm>
            <a:off x="416474" y="6507843"/>
            <a:ext cx="1691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trusted component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646D14D-2184-A74C-A980-67A01B1112DE}"/>
              </a:ext>
            </a:extLst>
          </p:cNvPr>
          <p:cNvSpPr/>
          <p:nvPr/>
        </p:nvSpPr>
        <p:spPr>
          <a:xfrm>
            <a:off x="2105066" y="6520543"/>
            <a:ext cx="272142" cy="23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E5D98C-1E36-BA4D-B335-E18585647BC1}"/>
              </a:ext>
            </a:extLst>
          </p:cNvPr>
          <p:cNvSpPr txBox="1"/>
          <p:nvPr/>
        </p:nvSpPr>
        <p:spPr>
          <a:xfrm>
            <a:off x="2349993" y="6491967"/>
            <a:ext cx="12041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state machine</a:t>
            </a:r>
          </a:p>
        </p:txBody>
      </p:sp>
      <p:sp>
        <p:nvSpPr>
          <p:cNvPr id="67" name="Up Arrow 66">
            <a:extLst>
              <a:ext uri="{FF2B5EF4-FFF2-40B4-BE49-F238E27FC236}">
                <a16:creationId xmlns:a16="http://schemas.microsoft.com/office/drawing/2014/main" id="{06385477-7DC3-B64C-A550-6042678201D5}"/>
              </a:ext>
            </a:extLst>
          </p:cNvPr>
          <p:cNvSpPr/>
          <p:nvPr/>
        </p:nvSpPr>
        <p:spPr>
          <a:xfrm>
            <a:off x="5344500" y="6480955"/>
            <a:ext cx="251170" cy="268188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5E6E3D5-398E-F14A-99CD-F2FCE3568D25}"/>
              </a:ext>
            </a:extLst>
          </p:cNvPr>
          <p:cNvSpPr txBox="1"/>
          <p:nvPr/>
        </p:nvSpPr>
        <p:spPr>
          <a:xfrm>
            <a:off x="5558465" y="6491968"/>
            <a:ext cx="1329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refines relation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47F54C-CEB4-2B49-BD24-09CCD5B6A284}"/>
              </a:ext>
            </a:extLst>
          </p:cNvPr>
          <p:cNvSpPr txBox="1"/>
          <p:nvPr/>
        </p:nvSpPr>
        <p:spPr>
          <a:xfrm>
            <a:off x="3860995" y="6480954"/>
            <a:ext cx="1446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compilable</a:t>
            </a:r>
            <a:r>
              <a:rPr lang="en-US" sz="1400" dirty="0"/>
              <a:t> code</a:t>
            </a:r>
          </a:p>
        </p:txBody>
      </p:sp>
      <p:sp>
        <p:nvSpPr>
          <p:cNvPr id="70" name="Folded Corner 69">
            <a:extLst>
              <a:ext uri="{FF2B5EF4-FFF2-40B4-BE49-F238E27FC236}">
                <a16:creationId xmlns:a16="http://schemas.microsoft.com/office/drawing/2014/main" id="{3B96ABE8-F878-4948-BAF1-713C88A95C9C}"/>
              </a:ext>
            </a:extLst>
          </p:cNvPr>
          <p:cNvSpPr/>
          <p:nvPr/>
        </p:nvSpPr>
        <p:spPr>
          <a:xfrm rot="10800000">
            <a:off x="3633799" y="6520542"/>
            <a:ext cx="251171" cy="228600"/>
          </a:xfrm>
          <a:prstGeom prst="foldedCorner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Up Arrow 70">
            <a:extLst>
              <a:ext uri="{FF2B5EF4-FFF2-40B4-BE49-F238E27FC236}">
                <a16:creationId xmlns:a16="http://schemas.microsoft.com/office/drawing/2014/main" id="{91E80BAA-B0C2-CC4B-BEE0-B133587DC97D}"/>
              </a:ext>
            </a:extLst>
          </p:cNvPr>
          <p:cNvSpPr/>
          <p:nvPr/>
        </p:nvSpPr>
        <p:spPr>
          <a:xfrm>
            <a:off x="2133096" y="2267671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6FC363B-DC75-3E47-A22C-8114B9B874C2}"/>
              </a:ext>
            </a:extLst>
          </p:cNvPr>
          <p:cNvSpPr/>
          <p:nvPr/>
        </p:nvSpPr>
        <p:spPr>
          <a:xfrm>
            <a:off x="1369460" y="2644273"/>
            <a:ext cx="2090467" cy="63408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933EAD-1743-DE4C-BF52-358C3ED055BC}"/>
              </a:ext>
            </a:extLst>
          </p:cNvPr>
          <p:cNvSpPr/>
          <p:nvPr/>
        </p:nvSpPr>
        <p:spPr>
          <a:xfrm>
            <a:off x="1501215" y="1657513"/>
            <a:ext cx="1709158" cy="592277"/>
          </a:xfrm>
          <a:prstGeom prst="rect">
            <a:avLst/>
          </a:prstGeom>
          <a:solidFill>
            <a:srgbClr val="F6E0CC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4EDB80E-BD40-2747-B4BD-152BFA15C789}"/>
              </a:ext>
            </a:extLst>
          </p:cNvPr>
          <p:cNvSpPr txBox="1"/>
          <p:nvPr/>
        </p:nvSpPr>
        <p:spPr>
          <a:xfrm>
            <a:off x="1501212" y="1780808"/>
            <a:ext cx="1709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Map&lt;K,V&gt;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584909C-7BE9-374D-9082-7AD193923869}"/>
              </a:ext>
            </a:extLst>
          </p:cNvPr>
          <p:cNvSpPr txBox="1"/>
          <p:nvPr/>
        </p:nvSpPr>
        <p:spPr>
          <a:xfrm>
            <a:off x="1598732" y="2789501"/>
            <a:ext cx="1631922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Abstract 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83" name="Up Arrow 82">
            <a:extLst>
              <a:ext uri="{FF2B5EF4-FFF2-40B4-BE49-F238E27FC236}">
                <a16:creationId xmlns:a16="http://schemas.microsoft.com/office/drawing/2014/main" id="{821DEC75-F05D-BD4A-A6F3-889C5D359CF6}"/>
              </a:ext>
            </a:extLst>
          </p:cNvPr>
          <p:cNvSpPr/>
          <p:nvPr/>
        </p:nvSpPr>
        <p:spPr>
          <a:xfrm>
            <a:off x="2143982" y="4347745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Up Arrow 83">
            <a:extLst>
              <a:ext uri="{FF2B5EF4-FFF2-40B4-BE49-F238E27FC236}">
                <a16:creationId xmlns:a16="http://schemas.microsoft.com/office/drawing/2014/main" id="{1426FBD8-7816-4440-B20E-2428B38E34CF}"/>
              </a:ext>
            </a:extLst>
          </p:cNvPr>
          <p:cNvSpPr/>
          <p:nvPr/>
        </p:nvSpPr>
        <p:spPr>
          <a:xfrm>
            <a:off x="2133096" y="3289240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913D57D-A435-B54C-A240-D733BE6576AB}"/>
              </a:ext>
            </a:extLst>
          </p:cNvPr>
          <p:cNvSpPr/>
          <p:nvPr/>
        </p:nvSpPr>
        <p:spPr>
          <a:xfrm>
            <a:off x="1113745" y="3702740"/>
            <a:ext cx="2601893" cy="6340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5441642-773B-2046-B14A-E74509152D39}"/>
              </a:ext>
            </a:extLst>
          </p:cNvPr>
          <p:cNvSpPr txBox="1"/>
          <p:nvPr/>
        </p:nvSpPr>
        <p:spPr>
          <a:xfrm>
            <a:off x="1117868" y="3835114"/>
            <a:ext cx="2601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Pivot 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87" name="Folded Corner 86">
            <a:extLst>
              <a:ext uri="{FF2B5EF4-FFF2-40B4-BE49-F238E27FC236}">
                <a16:creationId xmlns:a16="http://schemas.microsoft.com/office/drawing/2014/main" id="{363E3708-B410-6C4D-9E9F-B74FFCAD4BC6}"/>
              </a:ext>
            </a:extLst>
          </p:cNvPr>
          <p:cNvSpPr/>
          <p:nvPr/>
        </p:nvSpPr>
        <p:spPr>
          <a:xfrm rot="10800000">
            <a:off x="1113745" y="4750230"/>
            <a:ext cx="2610533" cy="630936"/>
          </a:xfrm>
          <a:prstGeom prst="foldedCorner">
            <a:avLst>
              <a:gd name="adj" fmla="val 50000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4715921-4F98-0D43-A050-DAD24B7612B4}"/>
              </a:ext>
            </a:extLst>
          </p:cNvPr>
          <p:cNvSpPr txBox="1"/>
          <p:nvPr/>
        </p:nvSpPr>
        <p:spPr>
          <a:xfrm>
            <a:off x="1131027" y="4852727"/>
            <a:ext cx="2593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Implementation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55F5E86-7CB1-8F44-A5E7-DEC2A25C9AE6}"/>
              </a:ext>
            </a:extLst>
          </p:cNvPr>
          <p:cNvSpPr txBox="1"/>
          <p:nvPr/>
        </p:nvSpPr>
        <p:spPr>
          <a:xfrm>
            <a:off x="2613789" y="2257448"/>
            <a:ext cx="2477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Interpret(b</a:t>
            </a:r>
            <a:r>
              <a:rPr lang="el-GR" dirty="0"/>
              <a:t>ε</a:t>
            </a:r>
            <a:r>
              <a:rPr lang="en-US" dirty="0"/>
              <a:t>tree) = map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B69DC4C7-8447-6E42-A891-0FB6985E2C07}"/>
              </a:ext>
            </a:extLst>
          </p:cNvPr>
          <p:cNvSpPr/>
          <p:nvPr/>
        </p:nvSpPr>
        <p:spPr>
          <a:xfrm>
            <a:off x="6686135" y="3147822"/>
            <a:ext cx="2771673" cy="128382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6C744003-330A-6F4D-BC70-237C24037E4E}"/>
              </a:ext>
            </a:extLst>
          </p:cNvPr>
          <p:cNvSpPr/>
          <p:nvPr/>
        </p:nvSpPr>
        <p:spPr>
          <a:xfrm>
            <a:off x="6916343" y="3326652"/>
            <a:ext cx="2253343" cy="36685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update buffer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48AF46FD-1477-FB4E-921F-8A90FEB4C8BF}"/>
              </a:ext>
            </a:extLst>
          </p:cNvPr>
          <p:cNvSpPr/>
          <p:nvPr/>
        </p:nvSpPr>
        <p:spPr>
          <a:xfrm>
            <a:off x="6921475" y="3866922"/>
            <a:ext cx="2253343" cy="36685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2983F43-FE71-DA44-8A2A-440F71B684D3}"/>
              </a:ext>
            </a:extLst>
          </p:cNvPr>
          <p:cNvSpPr txBox="1"/>
          <p:nvPr/>
        </p:nvSpPr>
        <p:spPr>
          <a:xfrm>
            <a:off x="6992748" y="3878398"/>
            <a:ext cx="4094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aa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B5CE7CE-9A05-0D45-9E1B-06DC3B65D914}"/>
              </a:ext>
            </a:extLst>
          </p:cNvPr>
          <p:cNvSpPr txBox="1"/>
          <p:nvPr/>
        </p:nvSpPr>
        <p:spPr>
          <a:xfrm>
            <a:off x="7455626" y="3878398"/>
            <a:ext cx="292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811E9AC-2E54-CB42-B536-85F5184680CB}"/>
              </a:ext>
            </a:extLst>
          </p:cNvPr>
          <p:cNvSpPr txBox="1"/>
          <p:nvPr/>
        </p:nvSpPr>
        <p:spPr>
          <a:xfrm>
            <a:off x="7803612" y="3878398"/>
            <a:ext cx="2712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1CD970D-1318-2947-807F-4FE7AD1793F5}"/>
              </a:ext>
            </a:extLst>
          </p:cNvPr>
          <p:cNvSpPr txBox="1"/>
          <p:nvPr/>
        </p:nvSpPr>
        <p:spPr>
          <a:xfrm>
            <a:off x="8144224" y="3878398"/>
            <a:ext cx="292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49CA7E5-D5A0-0244-BF32-BAC1F66768B3}"/>
              </a:ext>
            </a:extLst>
          </p:cNvPr>
          <p:cNvSpPr txBox="1"/>
          <p:nvPr/>
        </p:nvSpPr>
        <p:spPr>
          <a:xfrm>
            <a:off x="8500711" y="3855883"/>
            <a:ext cx="707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dfy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50BC100-BC81-4E46-9879-64F74CFDD9C0}"/>
              </a:ext>
            </a:extLst>
          </p:cNvPr>
          <p:cNvSpPr txBox="1"/>
          <p:nvPr/>
        </p:nvSpPr>
        <p:spPr>
          <a:xfrm>
            <a:off x="8818514" y="4449925"/>
            <a:ext cx="1546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parent </a:t>
            </a:r>
            <a:r>
              <a:rPr lang="en-US" sz="1600" dirty="0" err="1"/>
              <a:t>PNode</a:t>
            </a:r>
            <a:endParaRPr lang="en-US" sz="16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F2B8B48-0042-0641-96C3-7A75B496941D}"/>
              </a:ext>
            </a:extLst>
          </p:cNvPr>
          <p:cNvCxnSpPr>
            <a:cxnSpLocks/>
          </p:cNvCxnSpPr>
          <p:nvPr/>
        </p:nvCxnSpPr>
        <p:spPr>
          <a:xfrm>
            <a:off x="7441154" y="3878398"/>
            <a:ext cx="0" cy="35538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8FA6BE63-B745-F14E-8CB9-3A0B6CCB6F84}"/>
              </a:ext>
            </a:extLst>
          </p:cNvPr>
          <p:cNvCxnSpPr>
            <a:cxnSpLocks/>
          </p:cNvCxnSpPr>
          <p:nvPr/>
        </p:nvCxnSpPr>
        <p:spPr>
          <a:xfrm>
            <a:off x="7767723" y="3878398"/>
            <a:ext cx="0" cy="35538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3F48FE6-12B1-C142-BF4A-62DF09494EF9}"/>
              </a:ext>
            </a:extLst>
          </p:cNvPr>
          <p:cNvCxnSpPr>
            <a:cxnSpLocks/>
          </p:cNvCxnSpPr>
          <p:nvPr/>
        </p:nvCxnSpPr>
        <p:spPr>
          <a:xfrm>
            <a:off x="8128664" y="3878398"/>
            <a:ext cx="0" cy="35538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FE410787-705E-E548-BBE0-5567B86E84DD}"/>
              </a:ext>
            </a:extLst>
          </p:cNvPr>
          <p:cNvCxnSpPr>
            <a:cxnSpLocks/>
          </p:cNvCxnSpPr>
          <p:nvPr/>
        </p:nvCxnSpPr>
        <p:spPr>
          <a:xfrm>
            <a:off x="8453389" y="3878398"/>
            <a:ext cx="0" cy="35538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C507B47F-5A56-A640-8754-4FD2C6024226}"/>
              </a:ext>
            </a:extLst>
          </p:cNvPr>
          <p:cNvSpPr txBox="1"/>
          <p:nvPr/>
        </p:nvSpPr>
        <p:spPr>
          <a:xfrm>
            <a:off x="5404362" y="4396125"/>
            <a:ext cx="156806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all keys between “aa” and “b”</a:t>
            </a:r>
          </a:p>
          <a:p>
            <a:r>
              <a:rPr lang="en-US" sz="1500" dirty="0"/>
              <a:t>      child1</a:t>
            </a:r>
          </a:p>
        </p:txBody>
      </p:sp>
      <p:sp>
        <p:nvSpPr>
          <p:cNvPr id="96" name="Right Arrow 95">
            <a:extLst>
              <a:ext uri="{FF2B5EF4-FFF2-40B4-BE49-F238E27FC236}">
                <a16:creationId xmlns:a16="http://schemas.microsoft.com/office/drawing/2014/main" id="{F42B7AF1-A02B-EB48-B77B-716616BC1D79}"/>
              </a:ext>
            </a:extLst>
          </p:cNvPr>
          <p:cNvSpPr/>
          <p:nvPr/>
        </p:nvSpPr>
        <p:spPr>
          <a:xfrm>
            <a:off x="5489692" y="4945953"/>
            <a:ext cx="211955" cy="1408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00DC052C-7F16-AF47-9B41-D8F2227FB074}"/>
              </a:ext>
            </a:extLst>
          </p:cNvPr>
          <p:cNvSpPr txBox="1"/>
          <p:nvPr/>
        </p:nvSpPr>
        <p:spPr>
          <a:xfrm>
            <a:off x="5293048" y="4099038"/>
            <a:ext cx="1179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Example:</a:t>
            </a:r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498F8F34-7372-9947-9160-8581DA7D1ED9}"/>
              </a:ext>
            </a:extLst>
          </p:cNvPr>
          <p:cNvSpPr/>
          <p:nvPr/>
        </p:nvSpPr>
        <p:spPr>
          <a:xfrm>
            <a:off x="5120804" y="5193495"/>
            <a:ext cx="1450357" cy="58080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3358BEC4-5415-0D48-A0B2-1AB7F4DC9A95}"/>
              </a:ext>
            </a:extLst>
          </p:cNvPr>
          <p:cNvSpPr txBox="1"/>
          <p:nvPr/>
        </p:nvSpPr>
        <p:spPr>
          <a:xfrm>
            <a:off x="5120803" y="5314680"/>
            <a:ext cx="1446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child1 </a:t>
            </a:r>
            <a:r>
              <a:rPr lang="en-US" sz="1600" dirty="0" err="1"/>
              <a:t>PNode</a:t>
            </a:r>
            <a:endParaRPr lang="en-US" sz="16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E739627-E7C1-0E4E-A57D-712DC9C23FEB}"/>
              </a:ext>
            </a:extLst>
          </p:cNvPr>
          <p:cNvCxnSpPr/>
          <p:nvPr/>
        </p:nvCxnSpPr>
        <p:spPr>
          <a:xfrm flipH="1">
            <a:off x="6389914" y="4243939"/>
            <a:ext cx="849086" cy="9597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3AA5F457-4857-A144-B866-F33DA594FCEA}"/>
              </a:ext>
            </a:extLst>
          </p:cNvPr>
          <p:cNvSpPr/>
          <p:nvPr/>
        </p:nvSpPr>
        <p:spPr>
          <a:xfrm>
            <a:off x="7256411" y="5216451"/>
            <a:ext cx="1450357" cy="58080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4982DBD3-DABD-664D-8959-3504C343EC4E}"/>
              </a:ext>
            </a:extLst>
          </p:cNvPr>
          <p:cNvSpPr/>
          <p:nvPr/>
        </p:nvSpPr>
        <p:spPr>
          <a:xfrm>
            <a:off x="7466608" y="5286322"/>
            <a:ext cx="1450357" cy="58080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DEDDA759-FC70-D347-935C-1CD84358D6F5}"/>
              </a:ext>
            </a:extLst>
          </p:cNvPr>
          <p:cNvSpPr/>
          <p:nvPr/>
        </p:nvSpPr>
        <p:spPr>
          <a:xfrm>
            <a:off x="7740722" y="5376192"/>
            <a:ext cx="1450357" cy="58080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E6E7F61E-5E52-5B4D-AF3E-184EB58B1DE9}"/>
              </a:ext>
            </a:extLst>
          </p:cNvPr>
          <p:cNvSpPr/>
          <p:nvPr/>
        </p:nvSpPr>
        <p:spPr>
          <a:xfrm>
            <a:off x="8007451" y="5483898"/>
            <a:ext cx="1450357" cy="58080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0C479CF-BAF8-9C4E-99FD-7C7680B67E02}"/>
              </a:ext>
            </a:extLst>
          </p:cNvPr>
          <p:cNvCxnSpPr>
            <a:cxnSpLocks/>
          </p:cNvCxnSpPr>
          <p:nvPr/>
        </p:nvCxnSpPr>
        <p:spPr>
          <a:xfrm>
            <a:off x="7612545" y="4229492"/>
            <a:ext cx="0" cy="8573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72D9DAD7-7416-FC4D-AA70-4C02AE8FC6CE}"/>
              </a:ext>
            </a:extLst>
          </p:cNvPr>
          <p:cNvCxnSpPr>
            <a:cxnSpLocks/>
          </p:cNvCxnSpPr>
          <p:nvPr/>
        </p:nvCxnSpPr>
        <p:spPr>
          <a:xfrm>
            <a:off x="7947589" y="4229492"/>
            <a:ext cx="0" cy="8573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26FCBDC9-95CB-C044-A856-8D401CC5D8BE}"/>
              </a:ext>
            </a:extLst>
          </p:cNvPr>
          <p:cNvCxnSpPr>
            <a:cxnSpLocks/>
          </p:cNvCxnSpPr>
          <p:nvPr/>
        </p:nvCxnSpPr>
        <p:spPr>
          <a:xfrm>
            <a:off x="8285044" y="4245381"/>
            <a:ext cx="0" cy="8573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B15D4B2D-1B84-6649-A80F-B23528C441E1}"/>
              </a:ext>
            </a:extLst>
          </p:cNvPr>
          <p:cNvCxnSpPr>
            <a:cxnSpLocks/>
          </p:cNvCxnSpPr>
          <p:nvPr/>
        </p:nvCxnSpPr>
        <p:spPr>
          <a:xfrm>
            <a:off x="8622503" y="4229492"/>
            <a:ext cx="0" cy="8573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49937B46-716C-F94F-9C8D-28B73E3AA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10</a:t>
            </a:fld>
            <a:endParaRPr lang="en-US"/>
          </a:p>
        </p:txBody>
      </p:sp>
      <p:sp>
        <p:nvSpPr>
          <p:cNvPr id="56" name="Title 1">
            <a:extLst>
              <a:ext uri="{FF2B5EF4-FFF2-40B4-BE49-F238E27FC236}">
                <a16:creationId xmlns:a16="http://schemas.microsoft.com/office/drawing/2014/main" id="{3CD99D4E-E166-714C-B914-20B8E07DC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159240" cy="1325563"/>
          </a:xfrm>
        </p:spPr>
        <p:txBody>
          <a:bodyPr/>
          <a:lstStyle/>
          <a:p>
            <a:r>
              <a:rPr lang="en-US" dirty="0"/>
              <a:t>Background: KV store refinement stack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193C31-A818-734F-AA46-71D80C1E77DD}"/>
              </a:ext>
            </a:extLst>
          </p:cNvPr>
          <p:cNvSpPr txBox="1"/>
          <p:nvPr/>
        </p:nvSpPr>
        <p:spPr>
          <a:xfrm>
            <a:off x="9497314" y="3909175"/>
            <a:ext cx="9678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pivot table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4CD28BB8-8E72-B140-842E-65AD1E2971CB}"/>
              </a:ext>
            </a:extLst>
          </p:cNvPr>
          <p:cNvSpPr/>
          <p:nvPr/>
        </p:nvSpPr>
        <p:spPr>
          <a:xfrm>
            <a:off x="9282055" y="4008275"/>
            <a:ext cx="242962" cy="15538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753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:a16="http://schemas.microsoft.com/office/drawing/2014/main" id="{DFD1EF65-58ED-464E-9370-770B68BE88F4}"/>
              </a:ext>
            </a:extLst>
          </p:cNvPr>
          <p:cNvSpPr/>
          <p:nvPr/>
        </p:nvSpPr>
        <p:spPr>
          <a:xfrm>
            <a:off x="1501215" y="1657513"/>
            <a:ext cx="1709158" cy="592277"/>
          </a:xfrm>
          <a:prstGeom prst="rect">
            <a:avLst/>
          </a:prstGeom>
          <a:solidFill>
            <a:srgbClr val="F6E0CC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4F695D-42EF-7E4C-8319-4CA7BE52F65B}"/>
              </a:ext>
            </a:extLst>
          </p:cNvPr>
          <p:cNvSpPr txBox="1"/>
          <p:nvPr/>
        </p:nvSpPr>
        <p:spPr>
          <a:xfrm>
            <a:off x="5203926" y="1517916"/>
            <a:ext cx="52790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Implementation: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Strictly follows pivot b</a:t>
            </a:r>
            <a:r>
              <a:rPr lang="el-GR" sz="2000" dirty="0"/>
              <a:t>ε</a:t>
            </a:r>
            <a:r>
              <a:rPr lang="en-US" sz="2000" dirty="0"/>
              <a:t>tree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INode</a:t>
            </a:r>
            <a:r>
              <a:rPr lang="en-US" sz="2000" dirty="0"/>
              <a:t> is identical as </a:t>
            </a:r>
            <a:r>
              <a:rPr lang="en-US" sz="2000" dirty="0" err="1"/>
              <a:t>PNode</a:t>
            </a:r>
            <a:r>
              <a:rPr lang="en-US" sz="2000" dirty="0"/>
              <a:t> but written in </a:t>
            </a:r>
            <a:r>
              <a:rPr lang="en-US" sz="2000" dirty="0" err="1"/>
              <a:t>compilable</a:t>
            </a:r>
            <a:r>
              <a:rPr lang="en-US" sz="2000" dirty="0"/>
              <a:t> subset of </a:t>
            </a:r>
            <a:r>
              <a:rPr lang="en-US" sz="2000" dirty="0" err="1"/>
              <a:t>Dafny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Proof deals with heap reasoning through dynamic frames and linear types 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C76D150-0579-E24A-80B6-996EB9F74419}"/>
              </a:ext>
            </a:extLst>
          </p:cNvPr>
          <p:cNvSpPr/>
          <p:nvPr/>
        </p:nvSpPr>
        <p:spPr>
          <a:xfrm>
            <a:off x="185058" y="6520543"/>
            <a:ext cx="272142" cy="228600"/>
          </a:xfrm>
          <a:prstGeom prst="rect">
            <a:avLst/>
          </a:prstGeom>
          <a:solidFill>
            <a:srgbClr val="F6E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CD43D3-006B-A94D-AB3D-C674DC44FC3E}"/>
              </a:ext>
            </a:extLst>
          </p:cNvPr>
          <p:cNvSpPr txBox="1"/>
          <p:nvPr/>
        </p:nvSpPr>
        <p:spPr>
          <a:xfrm>
            <a:off x="416474" y="6507843"/>
            <a:ext cx="1691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trusted component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B85B761-AD9E-884B-BFE6-A257B74C00CB}"/>
              </a:ext>
            </a:extLst>
          </p:cNvPr>
          <p:cNvSpPr/>
          <p:nvPr/>
        </p:nvSpPr>
        <p:spPr>
          <a:xfrm>
            <a:off x="2105066" y="6520543"/>
            <a:ext cx="272142" cy="23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2075521-A7E8-FD4B-AD3F-0C670BEE4A7C}"/>
              </a:ext>
            </a:extLst>
          </p:cNvPr>
          <p:cNvSpPr txBox="1"/>
          <p:nvPr/>
        </p:nvSpPr>
        <p:spPr>
          <a:xfrm>
            <a:off x="2349993" y="6491967"/>
            <a:ext cx="12041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state machine</a:t>
            </a:r>
          </a:p>
        </p:txBody>
      </p:sp>
      <p:sp>
        <p:nvSpPr>
          <p:cNvPr id="64" name="Up Arrow 63">
            <a:extLst>
              <a:ext uri="{FF2B5EF4-FFF2-40B4-BE49-F238E27FC236}">
                <a16:creationId xmlns:a16="http://schemas.microsoft.com/office/drawing/2014/main" id="{5BF00815-4D0C-0B4E-8344-028C51CEABD5}"/>
              </a:ext>
            </a:extLst>
          </p:cNvPr>
          <p:cNvSpPr/>
          <p:nvPr/>
        </p:nvSpPr>
        <p:spPr>
          <a:xfrm>
            <a:off x="5344500" y="6480955"/>
            <a:ext cx="251170" cy="268188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5E1D689-11FE-544B-A202-A8F65E3E4A26}"/>
              </a:ext>
            </a:extLst>
          </p:cNvPr>
          <p:cNvSpPr txBox="1"/>
          <p:nvPr/>
        </p:nvSpPr>
        <p:spPr>
          <a:xfrm>
            <a:off x="5558465" y="6491968"/>
            <a:ext cx="1329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refines relation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408089E-D95B-3544-B090-88650FA5B2CD}"/>
              </a:ext>
            </a:extLst>
          </p:cNvPr>
          <p:cNvSpPr txBox="1"/>
          <p:nvPr/>
        </p:nvSpPr>
        <p:spPr>
          <a:xfrm>
            <a:off x="3860995" y="6480954"/>
            <a:ext cx="1446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compilable</a:t>
            </a:r>
            <a:r>
              <a:rPr lang="en-US" sz="1400" dirty="0"/>
              <a:t> code</a:t>
            </a:r>
          </a:p>
        </p:txBody>
      </p:sp>
      <p:sp>
        <p:nvSpPr>
          <p:cNvPr id="67" name="Folded Corner 66">
            <a:extLst>
              <a:ext uri="{FF2B5EF4-FFF2-40B4-BE49-F238E27FC236}">
                <a16:creationId xmlns:a16="http://schemas.microsoft.com/office/drawing/2014/main" id="{A12DE2AC-8CD0-D14C-8632-B16599C31C62}"/>
              </a:ext>
            </a:extLst>
          </p:cNvPr>
          <p:cNvSpPr/>
          <p:nvPr/>
        </p:nvSpPr>
        <p:spPr>
          <a:xfrm rot="10800000">
            <a:off x="3633799" y="6520542"/>
            <a:ext cx="251171" cy="228600"/>
          </a:xfrm>
          <a:prstGeom prst="foldedCorner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C444367-37BE-0047-863D-351D81ED8814}"/>
              </a:ext>
            </a:extLst>
          </p:cNvPr>
          <p:cNvSpPr txBox="1"/>
          <p:nvPr/>
        </p:nvSpPr>
        <p:spPr>
          <a:xfrm>
            <a:off x="2574981" y="3304617"/>
            <a:ext cx="2732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Interpret(</a:t>
            </a:r>
            <a:r>
              <a:rPr lang="en-US" dirty="0" err="1"/>
              <a:t>PNode</a:t>
            </a:r>
            <a:r>
              <a:rPr lang="en-US" dirty="0"/>
              <a:t>) = </a:t>
            </a:r>
            <a:r>
              <a:rPr lang="en-US" dirty="0" err="1"/>
              <a:t>BNode</a:t>
            </a:r>
            <a:endParaRPr lang="en-US" dirty="0"/>
          </a:p>
        </p:txBody>
      </p:sp>
      <p:sp>
        <p:nvSpPr>
          <p:cNvPr id="69" name="Up Arrow 68">
            <a:extLst>
              <a:ext uri="{FF2B5EF4-FFF2-40B4-BE49-F238E27FC236}">
                <a16:creationId xmlns:a16="http://schemas.microsoft.com/office/drawing/2014/main" id="{23A2A758-088E-B647-B5CC-F787197E5741}"/>
              </a:ext>
            </a:extLst>
          </p:cNvPr>
          <p:cNvSpPr/>
          <p:nvPr/>
        </p:nvSpPr>
        <p:spPr>
          <a:xfrm>
            <a:off x="2133096" y="2267671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955272D-2F9B-4749-A76E-5015D449FAED}"/>
              </a:ext>
            </a:extLst>
          </p:cNvPr>
          <p:cNvSpPr/>
          <p:nvPr/>
        </p:nvSpPr>
        <p:spPr>
          <a:xfrm>
            <a:off x="1369460" y="2644273"/>
            <a:ext cx="2090467" cy="63408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12A3A05-9BDD-8C4E-951D-375BF212AFF6}"/>
              </a:ext>
            </a:extLst>
          </p:cNvPr>
          <p:cNvSpPr txBox="1"/>
          <p:nvPr/>
        </p:nvSpPr>
        <p:spPr>
          <a:xfrm>
            <a:off x="1501212" y="1780808"/>
            <a:ext cx="1709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Map&lt;K,V&gt;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781316A-75DC-8246-969B-9C8FEBF9E240}"/>
              </a:ext>
            </a:extLst>
          </p:cNvPr>
          <p:cNvSpPr txBox="1"/>
          <p:nvPr/>
        </p:nvSpPr>
        <p:spPr>
          <a:xfrm>
            <a:off x="1598732" y="2789501"/>
            <a:ext cx="1631922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Abstract 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73" name="Up Arrow 72">
            <a:extLst>
              <a:ext uri="{FF2B5EF4-FFF2-40B4-BE49-F238E27FC236}">
                <a16:creationId xmlns:a16="http://schemas.microsoft.com/office/drawing/2014/main" id="{87A84B22-141C-8748-A25A-640EFC855B6A}"/>
              </a:ext>
            </a:extLst>
          </p:cNvPr>
          <p:cNvSpPr/>
          <p:nvPr/>
        </p:nvSpPr>
        <p:spPr>
          <a:xfrm>
            <a:off x="2143982" y="4347745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Up Arrow 73">
            <a:extLst>
              <a:ext uri="{FF2B5EF4-FFF2-40B4-BE49-F238E27FC236}">
                <a16:creationId xmlns:a16="http://schemas.microsoft.com/office/drawing/2014/main" id="{B9BFCD8E-7008-2D4B-A682-BDE6AB06CD15}"/>
              </a:ext>
            </a:extLst>
          </p:cNvPr>
          <p:cNvSpPr/>
          <p:nvPr/>
        </p:nvSpPr>
        <p:spPr>
          <a:xfrm>
            <a:off x="2133096" y="3289240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ED1F001-77C9-4143-9849-813C46106547}"/>
              </a:ext>
            </a:extLst>
          </p:cNvPr>
          <p:cNvSpPr/>
          <p:nvPr/>
        </p:nvSpPr>
        <p:spPr>
          <a:xfrm>
            <a:off x="1113745" y="3702740"/>
            <a:ext cx="2601893" cy="6340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1BA0E7E-AD51-664F-8E19-735C3E22F9E8}"/>
              </a:ext>
            </a:extLst>
          </p:cNvPr>
          <p:cNvSpPr txBox="1"/>
          <p:nvPr/>
        </p:nvSpPr>
        <p:spPr>
          <a:xfrm>
            <a:off x="1117868" y="3835114"/>
            <a:ext cx="2601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Pivot 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77" name="Folded Corner 76">
            <a:extLst>
              <a:ext uri="{FF2B5EF4-FFF2-40B4-BE49-F238E27FC236}">
                <a16:creationId xmlns:a16="http://schemas.microsoft.com/office/drawing/2014/main" id="{ABAF79C3-C43B-B54B-B9B8-C33F3F61F420}"/>
              </a:ext>
            </a:extLst>
          </p:cNvPr>
          <p:cNvSpPr/>
          <p:nvPr/>
        </p:nvSpPr>
        <p:spPr>
          <a:xfrm rot="10800000">
            <a:off x="1113745" y="4750230"/>
            <a:ext cx="2610533" cy="630936"/>
          </a:xfrm>
          <a:prstGeom prst="foldedCorner">
            <a:avLst>
              <a:gd name="adj" fmla="val 50000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CD847B7-ADFC-AF40-945D-F8C872AADD81}"/>
              </a:ext>
            </a:extLst>
          </p:cNvPr>
          <p:cNvSpPr txBox="1"/>
          <p:nvPr/>
        </p:nvSpPr>
        <p:spPr>
          <a:xfrm>
            <a:off x="1131027" y="4852727"/>
            <a:ext cx="2593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Implementation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E7FEAE4-166A-AB48-A00E-1961C1D45599}"/>
              </a:ext>
            </a:extLst>
          </p:cNvPr>
          <p:cNvSpPr txBox="1"/>
          <p:nvPr/>
        </p:nvSpPr>
        <p:spPr>
          <a:xfrm>
            <a:off x="2613789" y="2257448"/>
            <a:ext cx="2477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Interpret(b</a:t>
            </a:r>
            <a:r>
              <a:rPr lang="el-GR" dirty="0"/>
              <a:t>ε</a:t>
            </a:r>
            <a:r>
              <a:rPr lang="en-US" dirty="0"/>
              <a:t>tree) = map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C96942F-7EDA-0B4E-9870-5F127DE47565}"/>
              </a:ext>
            </a:extLst>
          </p:cNvPr>
          <p:cNvSpPr txBox="1"/>
          <p:nvPr/>
        </p:nvSpPr>
        <p:spPr>
          <a:xfrm>
            <a:off x="2503715" y="4348523"/>
            <a:ext cx="2732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Interpret(</a:t>
            </a:r>
            <a:r>
              <a:rPr lang="en-US" dirty="0" err="1"/>
              <a:t>INode</a:t>
            </a:r>
            <a:r>
              <a:rPr lang="en-US" dirty="0"/>
              <a:t>) = </a:t>
            </a:r>
            <a:r>
              <a:rPr lang="en-US" dirty="0" err="1"/>
              <a:t>PNode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048A7E-884A-AD44-B979-8C441F9C8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11</a:t>
            </a:fld>
            <a:endParaRPr lang="en-US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6B58432-DB30-7142-88DD-909D56EB1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159240" cy="1325563"/>
          </a:xfrm>
        </p:spPr>
        <p:txBody>
          <a:bodyPr/>
          <a:lstStyle/>
          <a:p>
            <a:r>
              <a:rPr lang="en-US"/>
              <a:t>Background: KV store refinement stack</a:t>
            </a:r>
          </a:p>
        </p:txBody>
      </p:sp>
    </p:spTree>
    <p:extLst>
      <p:ext uri="{BB962C8B-B14F-4D97-AF65-F5344CB8AC3E}">
        <p14:creationId xmlns:p14="http://schemas.microsoft.com/office/powerpoint/2010/main" val="1717857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CC257D88-0E4A-0E4B-9462-F8F988ECF10C}"/>
              </a:ext>
            </a:extLst>
          </p:cNvPr>
          <p:cNvSpPr/>
          <p:nvPr/>
        </p:nvSpPr>
        <p:spPr>
          <a:xfrm>
            <a:off x="5204389" y="2136449"/>
            <a:ext cx="1145136" cy="67738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A4284D-0C6A-944D-88FC-A3BBC09E91B8}"/>
              </a:ext>
            </a:extLst>
          </p:cNvPr>
          <p:cNvSpPr/>
          <p:nvPr/>
        </p:nvSpPr>
        <p:spPr>
          <a:xfrm>
            <a:off x="1897167" y="1724379"/>
            <a:ext cx="2711125" cy="1089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4DA1F-B418-3D42-9846-470CF0FDE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KV store operations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5BFBFF5-EB5F-3B48-AF46-A79171F8108A}"/>
              </a:ext>
            </a:extLst>
          </p:cNvPr>
          <p:cNvCxnSpPr/>
          <p:nvPr/>
        </p:nvCxnSpPr>
        <p:spPr>
          <a:xfrm>
            <a:off x="696686" y="3015343"/>
            <a:ext cx="1065711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5CBB22-A746-6145-85C8-F401039CD802}"/>
              </a:ext>
            </a:extLst>
          </p:cNvPr>
          <p:cNvCxnSpPr/>
          <p:nvPr/>
        </p:nvCxnSpPr>
        <p:spPr>
          <a:xfrm>
            <a:off x="696686" y="4503958"/>
            <a:ext cx="1065711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194C7EB-B4DA-244F-B65E-38822E77636F}"/>
              </a:ext>
            </a:extLst>
          </p:cNvPr>
          <p:cNvSpPr txBox="1"/>
          <p:nvPr/>
        </p:nvSpPr>
        <p:spPr>
          <a:xfrm>
            <a:off x="10426681" y="2612321"/>
            <a:ext cx="70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43993C-7D64-E740-BC65-B28932EA6C87}"/>
              </a:ext>
            </a:extLst>
          </p:cNvPr>
          <p:cNvSpPr txBox="1"/>
          <p:nvPr/>
        </p:nvSpPr>
        <p:spPr>
          <a:xfrm>
            <a:off x="10389116" y="3695480"/>
            <a:ext cx="1208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Abstract 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0AF6D2-442E-A048-AAFB-662A24D90905}"/>
              </a:ext>
            </a:extLst>
          </p:cNvPr>
          <p:cNvSpPr txBox="1"/>
          <p:nvPr/>
        </p:nvSpPr>
        <p:spPr>
          <a:xfrm>
            <a:off x="10484746" y="4944133"/>
            <a:ext cx="1208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Pivot 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342EA6-DD26-664E-BA87-EDCC532D319E}"/>
              </a:ext>
            </a:extLst>
          </p:cNvPr>
          <p:cNvSpPr txBox="1"/>
          <p:nvPr/>
        </p:nvSpPr>
        <p:spPr>
          <a:xfrm>
            <a:off x="2132838" y="1885433"/>
            <a:ext cx="947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Query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BDACB6-A23A-3945-B188-13988482C953}"/>
              </a:ext>
            </a:extLst>
          </p:cNvPr>
          <p:cNvSpPr txBox="1"/>
          <p:nvPr/>
        </p:nvSpPr>
        <p:spPr>
          <a:xfrm>
            <a:off x="2606366" y="2320666"/>
            <a:ext cx="1426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Range Query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12F30F-A4E2-794B-9D7C-262CA55007AA}"/>
              </a:ext>
            </a:extLst>
          </p:cNvPr>
          <p:cNvSpPr txBox="1"/>
          <p:nvPr/>
        </p:nvSpPr>
        <p:spPr>
          <a:xfrm>
            <a:off x="3490317" y="1899774"/>
            <a:ext cx="947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1CF031-6EBB-A544-9B25-847F349BAFBB}"/>
              </a:ext>
            </a:extLst>
          </p:cNvPr>
          <p:cNvSpPr txBox="1"/>
          <p:nvPr/>
        </p:nvSpPr>
        <p:spPr>
          <a:xfrm>
            <a:off x="5402468" y="2320666"/>
            <a:ext cx="947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No-Op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0E48159-1300-2B4C-A6E7-19994981218B}"/>
              </a:ext>
            </a:extLst>
          </p:cNvPr>
          <p:cNvSpPr/>
          <p:nvPr/>
        </p:nvSpPr>
        <p:spPr>
          <a:xfrm>
            <a:off x="1897167" y="3232018"/>
            <a:ext cx="2711125" cy="1089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190163-51E8-3B41-AB78-D23FD4B32B82}"/>
              </a:ext>
            </a:extLst>
          </p:cNvPr>
          <p:cNvSpPr txBox="1"/>
          <p:nvPr/>
        </p:nvSpPr>
        <p:spPr>
          <a:xfrm>
            <a:off x="2132838" y="3393072"/>
            <a:ext cx="947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Query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10CF51-B939-CC49-BECE-5D65F61A92E0}"/>
              </a:ext>
            </a:extLst>
          </p:cNvPr>
          <p:cNvSpPr txBox="1"/>
          <p:nvPr/>
        </p:nvSpPr>
        <p:spPr>
          <a:xfrm>
            <a:off x="2606366" y="3828305"/>
            <a:ext cx="1426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Range Query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ED0D5A8-984D-7742-9320-D0F49B6E1916}"/>
              </a:ext>
            </a:extLst>
          </p:cNvPr>
          <p:cNvSpPr txBox="1"/>
          <p:nvPr/>
        </p:nvSpPr>
        <p:spPr>
          <a:xfrm>
            <a:off x="3490317" y="3407413"/>
            <a:ext cx="947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332F0AB-389A-684C-9C13-1DB45067BC65}"/>
              </a:ext>
            </a:extLst>
          </p:cNvPr>
          <p:cNvSpPr/>
          <p:nvPr/>
        </p:nvSpPr>
        <p:spPr>
          <a:xfrm>
            <a:off x="1897167" y="4671839"/>
            <a:ext cx="2711125" cy="1089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DA0C4FA-139E-C548-871C-D7DDA1969050}"/>
              </a:ext>
            </a:extLst>
          </p:cNvPr>
          <p:cNvSpPr txBox="1"/>
          <p:nvPr/>
        </p:nvSpPr>
        <p:spPr>
          <a:xfrm>
            <a:off x="2132838" y="4832893"/>
            <a:ext cx="947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Query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C6F3764-6029-1B45-BC60-41B39AE2B8F9}"/>
              </a:ext>
            </a:extLst>
          </p:cNvPr>
          <p:cNvSpPr txBox="1"/>
          <p:nvPr/>
        </p:nvSpPr>
        <p:spPr>
          <a:xfrm>
            <a:off x="2606366" y="5268126"/>
            <a:ext cx="1426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Range Query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31BA4F6-F2C1-1D4E-BD7C-6D7D6B85F250}"/>
              </a:ext>
            </a:extLst>
          </p:cNvPr>
          <p:cNvSpPr txBox="1"/>
          <p:nvPr/>
        </p:nvSpPr>
        <p:spPr>
          <a:xfrm>
            <a:off x="3490317" y="4847234"/>
            <a:ext cx="947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4136BC-BFC4-3046-84EE-3BBCFF822EE5}"/>
              </a:ext>
            </a:extLst>
          </p:cNvPr>
          <p:cNvSpPr/>
          <p:nvPr/>
        </p:nvSpPr>
        <p:spPr>
          <a:xfrm>
            <a:off x="5056305" y="3164543"/>
            <a:ext cx="1677781" cy="106187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Grow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Flush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Redirect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BE4D1D9-8FBF-BC42-A37D-A03E0BAED4CA}"/>
              </a:ext>
            </a:extLst>
          </p:cNvPr>
          <p:cNvSpPr txBox="1"/>
          <p:nvPr/>
        </p:nvSpPr>
        <p:spPr>
          <a:xfrm>
            <a:off x="4922120" y="4170722"/>
            <a:ext cx="22062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</a:t>
            </a:r>
            <a:r>
              <a:rPr lang="el-GR" sz="1600" dirty="0"/>
              <a:t>ε</a:t>
            </a:r>
            <a:r>
              <a:rPr lang="en-US" sz="1600" dirty="0"/>
              <a:t>tree maintenance ops</a:t>
            </a:r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03AE559B-59B7-214B-B2DC-C692B82AE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12</a:t>
            </a:fld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8407B8-2178-0147-9815-ADF7FA187BA1}"/>
              </a:ext>
            </a:extLst>
          </p:cNvPr>
          <p:cNvSpPr txBox="1"/>
          <p:nvPr/>
        </p:nvSpPr>
        <p:spPr>
          <a:xfrm>
            <a:off x="4992877" y="5760096"/>
            <a:ext cx="2206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</a:t>
            </a:r>
            <a:r>
              <a:rPr lang="el-GR" sz="1600" dirty="0"/>
              <a:t>ε</a:t>
            </a:r>
            <a:r>
              <a:rPr lang="en-US" sz="1600" dirty="0"/>
              <a:t>tree + pivot maintenance ops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5586DF7-0FFA-3B4C-94B7-D207D90F7CDD}"/>
              </a:ext>
            </a:extLst>
          </p:cNvPr>
          <p:cNvSpPr/>
          <p:nvPr/>
        </p:nvSpPr>
        <p:spPr>
          <a:xfrm>
            <a:off x="5054269" y="4677331"/>
            <a:ext cx="2004373" cy="106187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Grow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Flush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Split, Merge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Repivot</a:t>
            </a:r>
          </a:p>
        </p:txBody>
      </p:sp>
    </p:spTree>
    <p:extLst>
      <p:ext uri="{BB962C8B-B14F-4D97-AF65-F5344CB8AC3E}">
        <p14:creationId xmlns:p14="http://schemas.microsoft.com/office/powerpoint/2010/main" val="1463120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E3552-BFC4-5147-81C6-BBB6B2B06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Clone: Map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26AF0-11A7-EC48-BC79-FDFFB61B0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9017001" cy="108783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Clone a single key</a:t>
            </a:r>
          </a:p>
          <a:p>
            <a:pPr lvl="1"/>
            <a:r>
              <a:rPr lang="en-US" dirty="0"/>
              <a:t>clone(“aa”, “bb”)</a:t>
            </a:r>
          </a:p>
          <a:p>
            <a:pPr lvl="1"/>
            <a:r>
              <a:rPr lang="en-US" dirty="0"/>
              <a:t>copy content of “aa” to “bb”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1FD8A-1BF8-B34E-9D62-2A7CE3782C1A}"/>
              </a:ext>
            </a:extLst>
          </p:cNvPr>
          <p:cNvSpPr/>
          <p:nvPr/>
        </p:nvSpPr>
        <p:spPr>
          <a:xfrm>
            <a:off x="1276252" y="3363218"/>
            <a:ext cx="2828658" cy="2231417"/>
          </a:xfrm>
          <a:prstGeom prst="rect">
            <a:avLst/>
          </a:prstGeom>
          <a:solidFill>
            <a:srgbClr val="F6E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49A729-B31B-5043-9E82-7F9B13DF7B93}"/>
              </a:ext>
            </a:extLst>
          </p:cNvPr>
          <p:cNvSpPr txBox="1"/>
          <p:nvPr/>
        </p:nvSpPr>
        <p:spPr>
          <a:xfrm>
            <a:off x="3503463" y="5531023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1DE2E8-2C18-DB4F-9100-521E132B5EAA}"/>
              </a:ext>
            </a:extLst>
          </p:cNvPr>
          <p:cNvSpPr/>
          <p:nvPr/>
        </p:nvSpPr>
        <p:spPr>
          <a:xfrm>
            <a:off x="6336393" y="3363218"/>
            <a:ext cx="2828658" cy="2231417"/>
          </a:xfrm>
          <a:prstGeom prst="rect">
            <a:avLst/>
          </a:prstGeom>
          <a:solidFill>
            <a:srgbClr val="F6E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74A19E-DA2F-E440-8D5E-4D89D049B294}"/>
              </a:ext>
            </a:extLst>
          </p:cNvPr>
          <p:cNvSpPr txBox="1"/>
          <p:nvPr/>
        </p:nvSpPr>
        <p:spPr>
          <a:xfrm>
            <a:off x="8591786" y="5531022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map’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276CB40-2558-D944-9322-47C8E16DF8FD}"/>
              </a:ext>
            </a:extLst>
          </p:cNvPr>
          <p:cNvSpPr/>
          <p:nvPr/>
        </p:nvSpPr>
        <p:spPr>
          <a:xfrm>
            <a:off x="4378103" y="4453363"/>
            <a:ext cx="1655668" cy="37704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524C4B-7042-E84C-A9E2-BC9BD095AAD9}"/>
              </a:ext>
            </a:extLst>
          </p:cNvPr>
          <p:cNvSpPr txBox="1"/>
          <p:nvPr/>
        </p:nvSpPr>
        <p:spPr>
          <a:xfrm>
            <a:off x="4283490" y="4114809"/>
            <a:ext cx="1591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clone(“aa”, “bb”)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93D39A-E487-4B46-8874-7EE14E1DE25E}"/>
              </a:ext>
            </a:extLst>
          </p:cNvPr>
          <p:cNvSpPr txBox="1"/>
          <p:nvPr/>
        </p:nvSpPr>
        <p:spPr>
          <a:xfrm>
            <a:off x="1276252" y="3792185"/>
            <a:ext cx="2828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&lt;aa, 1&gt;</a:t>
            </a:r>
          </a:p>
          <a:p>
            <a:pPr algn="ctr"/>
            <a:r>
              <a:rPr lang="en-US" dirty="0"/>
              <a:t>&lt;bb, 2&gt;</a:t>
            </a:r>
          </a:p>
          <a:p>
            <a:pPr algn="ctr"/>
            <a:r>
              <a:rPr lang="en-US" dirty="0"/>
              <a:t>&lt;beef, 3&gt;</a:t>
            </a:r>
          </a:p>
          <a:p>
            <a:pPr algn="ctr"/>
            <a:r>
              <a:rPr lang="en-US" dirty="0"/>
              <a:t>&lt;c, 4&gt;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178364-D615-A14D-85E7-78F545BD1076}"/>
              </a:ext>
            </a:extLst>
          </p:cNvPr>
          <p:cNvSpPr txBox="1"/>
          <p:nvPr/>
        </p:nvSpPr>
        <p:spPr>
          <a:xfrm>
            <a:off x="6317178" y="3878760"/>
            <a:ext cx="2828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&lt;aa, 1&gt;</a:t>
            </a:r>
          </a:p>
          <a:p>
            <a:pPr algn="ctr"/>
            <a:r>
              <a:rPr lang="en-US" dirty="0"/>
              <a:t>&lt;bb, 1&gt;</a:t>
            </a:r>
          </a:p>
          <a:p>
            <a:pPr algn="ctr"/>
            <a:r>
              <a:rPr lang="en-US" dirty="0"/>
              <a:t>&lt;beef, 3&gt;</a:t>
            </a:r>
          </a:p>
          <a:p>
            <a:pPr algn="ctr"/>
            <a:r>
              <a:rPr lang="en-US" dirty="0"/>
              <a:t>&lt;c, 4&gt;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C0BE87-AA8A-064D-9FA0-9C9F248DE554}"/>
              </a:ext>
            </a:extLst>
          </p:cNvPr>
          <p:cNvSpPr txBox="1"/>
          <p:nvPr/>
        </p:nvSpPr>
        <p:spPr>
          <a:xfrm>
            <a:off x="1289071" y="5223246"/>
            <a:ext cx="28201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unlisted KV pair = empty values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13E699-23E0-284F-A228-363CECEDBB38}"/>
              </a:ext>
            </a:extLst>
          </p:cNvPr>
          <p:cNvSpPr txBox="1"/>
          <p:nvPr/>
        </p:nvSpPr>
        <p:spPr>
          <a:xfrm>
            <a:off x="6325724" y="5262089"/>
            <a:ext cx="28201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unlisted KV pair = empty values 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50510A1E-F4C2-024B-B23B-55F75647A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0932" y="6356350"/>
            <a:ext cx="922867" cy="365125"/>
          </a:xfrm>
        </p:spPr>
        <p:txBody>
          <a:bodyPr/>
          <a:lstStyle/>
          <a:p>
            <a:fld id="{B16A15AA-9DB3-B548-9D4F-0B910DACE8B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482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1" grpId="0" animBg="1"/>
      <p:bldP spid="12" grpId="0"/>
      <p:bldP spid="14" grpId="0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E3552-BFC4-5147-81C6-BBB6B2B06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Clone: Filesystem 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26AF0-11A7-EC48-BC79-FDFFB61B0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355667" cy="3255826"/>
          </a:xfrm>
        </p:spPr>
        <p:txBody>
          <a:bodyPr>
            <a:normAutofit/>
          </a:bodyPr>
          <a:lstStyle/>
          <a:p>
            <a:r>
              <a:rPr lang="en-US" dirty="0"/>
              <a:t>Simplified KV store based filesystem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sz="1400" dirty="0"/>
          </a:p>
          <a:p>
            <a:r>
              <a:rPr lang="en-US" dirty="0"/>
              <a:t>Implement filesystem operations using clone</a:t>
            </a:r>
          </a:p>
          <a:p>
            <a:pPr lvl="1"/>
            <a:r>
              <a:rPr lang="en-US" sz="2200" dirty="0"/>
              <a:t>Copy file a to file b: clone(“/a”, “/b”)</a:t>
            </a:r>
          </a:p>
          <a:p>
            <a:pPr lvl="1"/>
            <a:r>
              <a:rPr lang="en-US" sz="2200" dirty="0"/>
              <a:t>Remove file a: clone(&lt;empty key&gt;, “/a”)</a:t>
            </a:r>
          </a:p>
          <a:p>
            <a:pPr lvl="1"/>
            <a:r>
              <a:rPr lang="en-US" sz="2200" dirty="0"/>
              <a:t>Rename file a to c : clone(“/a”, “/c”), clone(&lt;empty key&gt;, “/a”)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740B15-3DE0-1B4F-8D39-341AC6602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3BC782-D90B-414F-AFEA-5F923984796E}"/>
              </a:ext>
            </a:extLst>
          </p:cNvPr>
          <p:cNvSpPr/>
          <p:nvPr/>
        </p:nvSpPr>
        <p:spPr>
          <a:xfrm>
            <a:off x="1257542" y="2390443"/>
            <a:ext cx="3804315" cy="819151"/>
          </a:xfrm>
          <a:prstGeom prst="rect">
            <a:avLst/>
          </a:prstGeom>
          <a:solidFill>
            <a:srgbClr val="F6E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&lt;“/</a:t>
            </a:r>
            <a:r>
              <a:rPr lang="en-US" dirty="0" err="1">
                <a:solidFill>
                  <a:schemeClr val="tx1"/>
                </a:solidFill>
              </a:rPr>
              <a:t>usr</a:t>
            </a:r>
            <a:r>
              <a:rPr lang="en-US" dirty="0">
                <a:solidFill>
                  <a:schemeClr val="tx1"/>
                </a:solidFill>
              </a:rPr>
              <a:t>/</a:t>
            </a:r>
            <a:r>
              <a:rPr lang="en-US" dirty="0" err="1">
                <a:solidFill>
                  <a:schemeClr val="tx1"/>
                </a:solidFill>
              </a:rPr>
              <a:t>jialin</a:t>
            </a:r>
            <a:r>
              <a:rPr lang="en-US" dirty="0">
                <a:solidFill>
                  <a:schemeClr val="tx1"/>
                </a:solidFill>
              </a:rPr>
              <a:t>/file1”, “file1content”&gt;</a:t>
            </a:r>
          </a:p>
        </p:txBody>
      </p:sp>
    </p:spTree>
    <p:extLst>
      <p:ext uri="{BB962C8B-B14F-4D97-AF65-F5344CB8AC3E}">
        <p14:creationId xmlns:p14="http://schemas.microsoft.com/office/powerpoint/2010/main" val="825127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E3552-BFC4-5147-81C6-BBB6B2B06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Clone: Map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26AF0-11A7-EC48-BC79-FDFFB61B0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557" y="1662752"/>
            <a:ext cx="9816309" cy="78346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Clone multiple keys</a:t>
            </a:r>
          </a:p>
          <a:p>
            <a:pPr lvl="1"/>
            <a:r>
              <a:rPr lang="en-US" sz="2200" dirty="0"/>
              <a:t>clone takes a </a:t>
            </a:r>
            <a:r>
              <a:rPr lang="en-US" sz="2200" i="1" dirty="0"/>
              <a:t>translation</a:t>
            </a:r>
            <a:r>
              <a:rPr lang="en-US" sz="2200" dirty="0"/>
              <a:t> map </a:t>
            </a:r>
            <a:r>
              <a:rPr lang="en-US" sz="2200" b="1" dirty="0"/>
              <a:t>t</a:t>
            </a:r>
            <a:r>
              <a:rPr lang="en-US" sz="2200" dirty="0"/>
              <a:t>&lt;</a:t>
            </a:r>
            <a:r>
              <a:rPr lang="en-US" sz="2200" dirty="0" err="1"/>
              <a:t>dst</a:t>
            </a:r>
            <a:r>
              <a:rPr lang="en-US" sz="2200" dirty="0"/>
              <a:t> key, </a:t>
            </a:r>
            <a:r>
              <a:rPr lang="en-US" sz="2200" dirty="0" err="1"/>
              <a:t>src</a:t>
            </a:r>
            <a:r>
              <a:rPr lang="en-US" sz="2200" dirty="0"/>
              <a:t> key&gt;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1FD8A-1BF8-B34E-9D62-2A7CE3782C1A}"/>
              </a:ext>
            </a:extLst>
          </p:cNvPr>
          <p:cNvSpPr/>
          <p:nvPr/>
        </p:nvSpPr>
        <p:spPr>
          <a:xfrm>
            <a:off x="1540423" y="3630660"/>
            <a:ext cx="2828658" cy="2231417"/>
          </a:xfrm>
          <a:prstGeom prst="rect">
            <a:avLst/>
          </a:prstGeom>
          <a:solidFill>
            <a:srgbClr val="F6E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49A729-B31B-5043-9E82-7F9B13DF7B93}"/>
              </a:ext>
            </a:extLst>
          </p:cNvPr>
          <p:cNvSpPr txBox="1"/>
          <p:nvPr/>
        </p:nvSpPr>
        <p:spPr>
          <a:xfrm>
            <a:off x="3767634" y="5798465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1DE2E8-2C18-DB4F-9100-521E132B5EAA}"/>
              </a:ext>
            </a:extLst>
          </p:cNvPr>
          <p:cNvSpPr/>
          <p:nvPr/>
        </p:nvSpPr>
        <p:spPr>
          <a:xfrm>
            <a:off x="7319350" y="3639259"/>
            <a:ext cx="2828658" cy="2231417"/>
          </a:xfrm>
          <a:prstGeom prst="rect">
            <a:avLst/>
          </a:prstGeom>
          <a:solidFill>
            <a:srgbClr val="F6E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74A19E-DA2F-E440-8D5E-4D89D049B294}"/>
              </a:ext>
            </a:extLst>
          </p:cNvPr>
          <p:cNvSpPr txBox="1"/>
          <p:nvPr/>
        </p:nvSpPr>
        <p:spPr>
          <a:xfrm>
            <a:off x="9630832" y="584590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map’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524C4B-7042-E84C-A9E2-BC9BD095AAD9}"/>
              </a:ext>
            </a:extLst>
          </p:cNvPr>
          <p:cNvSpPr txBox="1"/>
          <p:nvPr/>
        </p:nvSpPr>
        <p:spPr>
          <a:xfrm>
            <a:off x="4872651" y="4309713"/>
            <a:ext cx="1594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clone(&lt;“b*”, “a*”&gt;)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93D39A-E487-4B46-8874-7EE14E1DE25E}"/>
              </a:ext>
            </a:extLst>
          </p:cNvPr>
          <p:cNvSpPr txBox="1"/>
          <p:nvPr/>
        </p:nvSpPr>
        <p:spPr>
          <a:xfrm>
            <a:off x="1548968" y="4179690"/>
            <a:ext cx="2828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&lt;aa, 1&gt;</a:t>
            </a:r>
          </a:p>
          <a:p>
            <a:pPr algn="ctr"/>
            <a:r>
              <a:rPr lang="en-US" dirty="0"/>
              <a:t>&lt;beef, 2&gt;</a:t>
            </a:r>
          </a:p>
          <a:p>
            <a:pPr algn="ctr"/>
            <a:r>
              <a:rPr lang="en-US" dirty="0"/>
              <a:t>&lt;c, 3&gt;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178364-D615-A14D-85E7-78F545BD1076}"/>
              </a:ext>
            </a:extLst>
          </p:cNvPr>
          <p:cNvSpPr txBox="1"/>
          <p:nvPr/>
        </p:nvSpPr>
        <p:spPr>
          <a:xfrm>
            <a:off x="7319350" y="4188289"/>
            <a:ext cx="2828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&lt;aa, 1&gt;</a:t>
            </a:r>
          </a:p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ba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 1&gt;</a:t>
            </a:r>
          </a:p>
          <a:p>
            <a:pPr algn="ctr"/>
            <a:r>
              <a:rPr lang="en-US" dirty="0">
                <a:solidFill>
                  <a:srgbClr val="C00000"/>
                </a:solidFill>
              </a:rPr>
              <a:t>&lt;beef, empty value&gt;</a:t>
            </a:r>
          </a:p>
          <a:p>
            <a:pPr algn="ctr"/>
            <a:r>
              <a:rPr lang="en-US" dirty="0"/>
              <a:t>&lt;c, 3&gt;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C0BE87-AA8A-064D-9FA0-9C9F248DE554}"/>
              </a:ext>
            </a:extLst>
          </p:cNvPr>
          <p:cNvSpPr txBox="1"/>
          <p:nvPr/>
        </p:nvSpPr>
        <p:spPr>
          <a:xfrm>
            <a:off x="1553242" y="5490688"/>
            <a:ext cx="28201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unlisted KV pair = empty values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13E699-23E0-284F-A228-363CECEDBB38}"/>
              </a:ext>
            </a:extLst>
          </p:cNvPr>
          <p:cNvSpPr txBox="1"/>
          <p:nvPr/>
        </p:nvSpPr>
        <p:spPr>
          <a:xfrm>
            <a:off x="7336441" y="5538131"/>
            <a:ext cx="28201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unlisted KV pair = empty values 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50510A1E-F4C2-024B-B23B-55F75647A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15</a:t>
            </a:fld>
            <a:endParaRPr lang="en-US"/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5354D475-196B-1D42-9CC4-27B401EC73D0}"/>
              </a:ext>
            </a:extLst>
          </p:cNvPr>
          <p:cNvSpPr/>
          <p:nvPr/>
        </p:nvSpPr>
        <p:spPr>
          <a:xfrm>
            <a:off x="5245714" y="4617490"/>
            <a:ext cx="1235863" cy="385791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F90F55-636B-9C45-A572-C8F3A9CA385E}"/>
              </a:ext>
            </a:extLst>
          </p:cNvPr>
          <p:cNvSpPr txBox="1"/>
          <p:nvPr/>
        </p:nvSpPr>
        <p:spPr>
          <a:xfrm>
            <a:off x="1540423" y="2694495"/>
            <a:ext cx="1115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map’[key]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F6F99BE7-8023-E14D-BDAF-24124F6F8276}"/>
              </a:ext>
            </a:extLst>
          </p:cNvPr>
          <p:cNvSpPr/>
          <p:nvPr/>
        </p:nvSpPr>
        <p:spPr>
          <a:xfrm>
            <a:off x="2664277" y="2674106"/>
            <a:ext cx="252147" cy="443231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EB00A42-9A37-7D43-9A4B-D30D9E7DCA0D}"/>
              </a:ext>
            </a:extLst>
          </p:cNvPr>
          <p:cNvSpPr txBox="1"/>
          <p:nvPr/>
        </p:nvSpPr>
        <p:spPr>
          <a:xfrm>
            <a:off x="2916425" y="2509829"/>
            <a:ext cx="3264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map[t[key]]       </a:t>
            </a:r>
            <a:r>
              <a:rPr lang="en-US" dirty="0"/>
              <a:t>if key is a </a:t>
            </a:r>
            <a:r>
              <a:rPr lang="en-US" dirty="0" err="1"/>
              <a:t>dst</a:t>
            </a:r>
            <a:r>
              <a:rPr lang="en-US" dirty="0"/>
              <a:t> key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5EE868B-D9FB-B546-821C-C603AA748E15}"/>
              </a:ext>
            </a:extLst>
          </p:cNvPr>
          <p:cNvSpPr txBox="1"/>
          <p:nvPr/>
        </p:nvSpPr>
        <p:spPr>
          <a:xfrm>
            <a:off x="2902866" y="2876642"/>
            <a:ext cx="5091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map[key]            </a:t>
            </a:r>
            <a:r>
              <a:rPr lang="en-US" dirty="0"/>
              <a:t>otherwise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92679B7-B387-4A4E-8529-D340FE34C371}"/>
              </a:ext>
            </a:extLst>
          </p:cNvPr>
          <p:cNvSpPr/>
          <p:nvPr/>
        </p:nvSpPr>
        <p:spPr>
          <a:xfrm>
            <a:off x="4468937" y="5014251"/>
            <a:ext cx="26344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clone every key with prefix a to prefix b</a:t>
            </a:r>
          </a:p>
        </p:txBody>
      </p:sp>
    </p:spTree>
    <p:extLst>
      <p:ext uri="{BB962C8B-B14F-4D97-AF65-F5344CB8AC3E}">
        <p14:creationId xmlns:p14="http://schemas.microsoft.com/office/powerpoint/2010/main" val="3776502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  <p:bldP spid="12" grpId="0"/>
      <p:bldP spid="13" grpId="0"/>
      <p:bldP spid="14" grpId="0"/>
      <p:bldP spid="15" grpId="0"/>
      <p:bldP spid="16" grpId="0"/>
      <p:bldP spid="39" grpId="0" animBg="1"/>
      <p:bldP spid="4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C2B53B3-CA38-4F4D-B90F-94452D906E6F}"/>
              </a:ext>
            </a:extLst>
          </p:cNvPr>
          <p:cNvCxnSpPr/>
          <p:nvPr/>
        </p:nvCxnSpPr>
        <p:spPr>
          <a:xfrm>
            <a:off x="2938341" y="3879936"/>
            <a:ext cx="177800" cy="34025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8DB8D4F-FBCB-A34E-8F77-943C5CC16928}"/>
              </a:ext>
            </a:extLst>
          </p:cNvPr>
          <p:cNvCxnSpPr/>
          <p:nvPr/>
        </p:nvCxnSpPr>
        <p:spPr>
          <a:xfrm>
            <a:off x="4065564" y="3904295"/>
            <a:ext cx="177800" cy="34025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20AF292-A2CA-B242-AB00-5C8C3269E4DD}"/>
              </a:ext>
            </a:extLst>
          </p:cNvPr>
          <p:cNvCxnSpPr>
            <a:cxnSpLocks/>
          </p:cNvCxnSpPr>
          <p:nvPr/>
        </p:nvCxnSpPr>
        <p:spPr>
          <a:xfrm flipH="1">
            <a:off x="2897376" y="3188055"/>
            <a:ext cx="228602" cy="30108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B337242-5A4F-BD4E-8B60-FF7721D677D1}"/>
              </a:ext>
            </a:extLst>
          </p:cNvPr>
          <p:cNvCxnSpPr>
            <a:cxnSpLocks/>
          </p:cNvCxnSpPr>
          <p:nvPr/>
        </p:nvCxnSpPr>
        <p:spPr>
          <a:xfrm flipH="1">
            <a:off x="2259639" y="3916319"/>
            <a:ext cx="228600" cy="3317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55D895A-A8D0-CD4A-AE73-3EE7ADEAF8CF}"/>
              </a:ext>
            </a:extLst>
          </p:cNvPr>
          <p:cNvCxnSpPr>
            <a:cxnSpLocks/>
          </p:cNvCxnSpPr>
          <p:nvPr/>
        </p:nvCxnSpPr>
        <p:spPr>
          <a:xfrm>
            <a:off x="3701710" y="3162665"/>
            <a:ext cx="194733" cy="29526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5E48816-C42A-1B43-8BAB-70F4A3BCE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Clone: Abstract B</a:t>
            </a:r>
            <a:r>
              <a:rPr lang="el-GR" dirty="0"/>
              <a:t>ε</a:t>
            </a:r>
            <a:r>
              <a:rPr lang="en-US" dirty="0"/>
              <a:t>tree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41773-CBE4-9F4D-A959-5957A6B27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2717"/>
            <a:ext cx="10515600" cy="782219"/>
          </a:xfrm>
        </p:spPr>
        <p:txBody>
          <a:bodyPr>
            <a:normAutofit fontScale="92500" lnSpcReduction="20000"/>
          </a:bodyPr>
          <a:lstStyle/>
          <a:p>
            <a:r>
              <a:rPr lang="en-US" sz="2600" dirty="0"/>
              <a:t>Map has defined correct clone behavior</a:t>
            </a:r>
          </a:p>
          <a:p>
            <a:r>
              <a:rPr lang="en-US" sz="2600" dirty="0"/>
              <a:t>Now we need to support this in the tree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CD736A-01D7-674A-B20D-D250A8F31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DBD2063-2D19-784F-B6D0-217B7687683F}"/>
              </a:ext>
            </a:extLst>
          </p:cNvPr>
          <p:cNvSpPr/>
          <p:nvPr/>
        </p:nvSpPr>
        <p:spPr>
          <a:xfrm>
            <a:off x="2982043" y="2730853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33563B3-3968-D446-B01F-29492F2D503E}"/>
              </a:ext>
            </a:extLst>
          </p:cNvPr>
          <p:cNvSpPr/>
          <p:nvPr/>
        </p:nvSpPr>
        <p:spPr>
          <a:xfrm>
            <a:off x="2304710" y="3457926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parent of “a”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535D373-AB4F-6944-A18B-A91DBB55A4C1}"/>
              </a:ext>
            </a:extLst>
          </p:cNvPr>
          <p:cNvSpPr/>
          <p:nvPr/>
        </p:nvSpPr>
        <p:spPr>
          <a:xfrm>
            <a:off x="3566243" y="3457926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parent of “b”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18F346A-3E6D-6943-AE94-E4FD680A7537}"/>
              </a:ext>
            </a:extLst>
          </p:cNvPr>
          <p:cNvSpPr/>
          <p:nvPr/>
        </p:nvSpPr>
        <p:spPr>
          <a:xfrm>
            <a:off x="3953956" y="4198157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b=1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C0C6C96-ABE8-B04F-8D3E-0E6C99A877E4}"/>
              </a:ext>
            </a:extLst>
          </p:cNvPr>
          <p:cNvSpPr txBox="1"/>
          <p:nvPr/>
        </p:nvSpPr>
        <p:spPr>
          <a:xfrm>
            <a:off x="3194281" y="2796719"/>
            <a:ext cx="574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root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C658CF3-2AE4-5942-A8A8-1682CEED6BD3}"/>
              </a:ext>
            </a:extLst>
          </p:cNvPr>
          <p:cNvSpPr txBox="1"/>
          <p:nvPr/>
        </p:nvSpPr>
        <p:spPr>
          <a:xfrm>
            <a:off x="2281302" y="4991445"/>
            <a:ext cx="1439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query(a) = 3</a:t>
            </a:r>
          </a:p>
          <a:p>
            <a:r>
              <a:rPr lang="en-US" dirty="0"/>
              <a:t>query(b) = 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D45EFE-C95A-634F-A0B3-5030094BB8D9}"/>
              </a:ext>
            </a:extLst>
          </p:cNvPr>
          <p:cNvSpPr txBox="1"/>
          <p:nvPr/>
        </p:nvSpPr>
        <p:spPr>
          <a:xfrm>
            <a:off x="2634236" y="5861282"/>
            <a:ext cx="6358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How can we implement clone efficiently?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4F23121-173E-704C-A4F3-D1622AB9D8ED}"/>
              </a:ext>
            </a:extLst>
          </p:cNvPr>
          <p:cNvSpPr txBox="1"/>
          <p:nvPr/>
        </p:nvSpPr>
        <p:spPr>
          <a:xfrm>
            <a:off x="6799123" y="4960767"/>
            <a:ext cx="1439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query(a) = 3</a:t>
            </a:r>
          </a:p>
          <a:p>
            <a:r>
              <a:rPr lang="en-US" dirty="0"/>
              <a:t>query(b) = 3</a:t>
            </a:r>
          </a:p>
        </p:txBody>
      </p:sp>
      <p:sp>
        <p:nvSpPr>
          <p:cNvPr id="48" name="Right Arrow 47">
            <a:extLst>
              <a:ext uri="{FF2B5EF4-FFF2-40B4-BE49-F238E27FC236}">
                <a16:creationId xmlns:a16="http://schemas.microsoft.com/office/drawing/2014/main" id="{F564E361-0AA4-E643-A42A-3AA0BFBD8D48}"/>
              </a:ext>
            </a:extLst>
          </p:cNvPr>
          <p:cNvSpPr/>
          <p:nvPr/>
        </p:nvSpPr>
        <p:spPr>
          <a:xfrm>
            <a:off x="4977975" y="3563891"/>
            <a:ext cx="1099840" cy="37704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0DD9C59C-478F-844E-953A-416FD471841F}"/>
              </a:ext>
            </a:extLst>
          </p:cNvPr>
          <p:cNvSpPr/>
          <p:nvPr/>
        </p:nvSpPr>
        <p:spPr>
          <a:xfrm>
            <a:off x="1497675" y="4211373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…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58E84512-29D9-3743-BC8B-B5EF949BA4C1}"/>
              </a:ext>
            </a:extLst>
          </p:cNvPr>
          <p:cNvCxnSpPr/>
          <p:nvPr/>
        </p:nvCxnSpPr>
        <p:spPr>
          <a:xfrm>
            <a:off x="7224145" y="3959628"/>
            <a:ext cx="177800" cy="34025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61B1463E-AB75-0746-A12B-B01E0F8B1B34}"/>
              </a:ext>
            </a:extLst>
          </p:cNvPr>
          <p:cNvCxnSpPr/>
          <p:nvPr/>
        </p:nvCxnSpPr>
        <p:spPr>
          <a:xfrm>
            <a:off x="8351368" y="3983987"/>
            <a:ext cx="177800" cy="34025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90AE9A-E2D6-4646-BCB6-7062979562E7}"/>
              </a:ext>
            </a:extLst>
          </p:cNvPr>
          <p:cNvCxnSpPr>
            <a:cxnSpLocks/>
          </p:cNvCxnSpPr>
          <p:nvPr/>
        </p:nvCxnSpPr>
        <p:spPr>
          <a:xfrm flipH="1">
            <a:off x="7183180" y="3267747"/>
            <a:ext cx="228602" cy="30108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BBD0F1DA-9C8E-7E4D-9D29-158419E72F3A}"/>
              </a:ext>
            </a:extLst>
          </p:cNvPr>
          <p:cNvCxnSpPr>
            <a:cxnSpLocks/>
          </p:cNvCxnSpPr>
          <p:nvPr/>
        </p:nvCxnSpPr>
        <p:spPr>
          <a:xfrm flipH="1">
            <a:off x="6545443" y="3996011"/>
            <a:ext cx="228600" cy="3317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F21337C-FE39-0E43-B583-C3E02271BC1B}"/>
              </a:ext>
            </a:extLst>
          </p:cNvPr>
          <p:cNvCxnSpPr>
            <a:cxnSpLocks/>
          </p:cNvCxnSpPr>
          <p:nvPr/>
        </p:nvCxnSpPr>
        <p:spPr>
          <a:xfrm>
            <a:off x="7987514" y="3242357"/>
            <a:ext cx="194733" cy="29526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8713641D-96DE-AB43-8A01-03D79BEE35A7}"/>
              </a:ext>
            </a:extLst>
          </p:cNvPr>
          <p:cNvSpPr/>
          <p:nvPr/>
        </p:nvSpPr>
        <p:spPr>
          <a:xfrm>
            <a:off x="7267847" y="2810545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5B7726FB-C97A-FB41-AE08-381552895EC4}"/>
              </a:ext>
            </a:extLst>
          </p:cNvPr>
          <p:cNvSpPr/>
          <p:nvPr/>
        </p:nvSpPr>
        <p:spPr>
          <a:xfrm>
            <a:off x="6590514" y="3537618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parent of “a”</a:t>
            </a: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BCB3D20F-00F9-FB4E-B60A-99C18A5BCAE5}"/>
              </a:ext>
            </a:extLst>
          </p:cNvPr>
          <p:cNvSpPr/>
          <p:nvPr/>
        </p:nvSpPr>
        <p:spPr>
          <a:xfrm>
            <a:off x="7852047" y="3537618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parent of “b”</a:t>
            </a: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E7BB442B-5E09-FB4D-A1FC-831BE4A35A00}"/>
              </a:ext>
            </a:extLst>
          </p:cNvPr>
          <p:cNvSpPr/>
          <p:nvPr/>
        </p:nvSpPr>
        <p:spPr>
          <a:xfrm>
            <a:off x="8239760" y="4277849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C00000"/>
                </a:solidFill>
              </a:rPr>
              <a:t>b=3</a:t>
            </a:r>
          </a:p>
          <a:p>
            <a:pPr algn="ctr"/>
            <a:r>
              <a:rPr lang="en-US" sz="1200" b="1" dirty="0">
                <a:solidFill>
                  <a:srgbClr val="C00000"/>
                </a:solidFill>
              </a:rPr>
              <a:t>…</a:t>
            </a: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236951C6-A7DC-274B-A9AE-FFACF6DB5A6B}"/>
              </a:ext>
            </a:extLst>
          </p:cNvPr>
          <p:cNvSpPr/>
          <p:nvPr/>
        </p:nvSpPr>
        <p:spPr>
          <a:xfrm>
            <a:off x="5783479" y="4291065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305C09B2-865F-9E4A-B4EA-FA2607DAC558}"/>
              </a:ext>
            </a:extLst>
          </p:cNvPr>
          <p:cNvSpPr txBox="1"/>
          <p:nvPr/>
        </p:nvSpPr>
        <p:spPr>
          <a:xfrm>
            <a:off x="7480085" y="2876411"/>
            <a:ext cx="574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root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0B373D0-E3D8-E740-8AB5-1E60E25F8356}"/>
              </a:ext>
            </a:extLst>
          </p:cNvPr>
          <p:cNvSpPr txBox="1"/>
          <p:nvPr/>
        </p:nvSpPr>
        <p:spPr>
          <a:xfrm>
            <a:off x="4924154" y="3233723"/>
            <a:ext cx="1621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clone(a, b)</a:t>
            </a:r>
          </a:p>
        </p:txBody>
      </p: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B2549F40-2AC4-BE4D-9FF7-3B82D4BC57F9}"/>
              </a:ext>
            </a:extLst>
          </p:cNvPr>
          <p:cNvSpPr/>
          <p:nvPr/>
        </p:nvSpPr>
        <p:spPr>
          <a:xfrm>
            <a:off x="2647589" y="4188633"/>
            <a:ext cx="999067" cy="57930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 = 3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x = 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y = 2</a:t>
            </a:r>
          </a:p>
        </p:txBody>
      </p: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88FE0182-BF3D-B24A-A995-ACFC958A6286}"/>
              </a:ext>
            </a:extLst>
          </p:cNvPr>
          <p:cNvSpPr/>
          <p:nvPr/>
        </p:nvSpPr>
        <p:spPr>
          <a:xfrm>
            <a:off x="6992204" y="4277276"/>
            <a:ext cx="999067" cy="57930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 = 3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x = 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y = 2</a:t>
            </a:r>
          </a:p>
        </p:txBody>
      </p:sp>
    </p:spTree>
    <p:extLst>
      <p:ext uri="{BB962C8B-B14F-4D97-AF65-F5344CB8AC3E}">
        <p14:creationId xmlns:p14="http://schemas.microsoft.com/office/powerpoint/2010/main" val="26044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47" grpId="0"/>
      <p:bldP spid="48" grpId="0" animBg="1"/>
      <p:bldP spid="84" grpId="0" animBg="1"/>
      <p:bldP spid="85" grpId="0" animBg="1"/>
      <p:bldP spid="87" grpId="0" animBg="1"/>
      <p:bldP spid="89" grpId="0" animBg="1"/>
      <p:bldP spid="91" grpId="0" animBg="1"/>
      <p:bldP spid="92" grpId="0"/>
      <p:bldP spid="13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48816-C42A-1B43-8BAB-70F4A3BCE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Clone: Abstract B</a:t>
            </a:r>
            <a:r>
              <a:rPr lang="el-GR" dirty="0"/>
              <a:t>ε</a:t>
            </a:r>
            <a:r>
              <a:rPr lang="en-US" dirty="0"/>
              <a:t>tree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CD736A-01D7-674A-B20D-D250A8F31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17</a:t>
            </a:fld>
            <a:endParaRPr lang="en-US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1AE83FB-7C7A-9746-A69B-FFCBE73D1794}"/>
              </a:ext>
            </a:extLst>
          </p:cNvPr>
          <p:cNvCxnSpPr/>
          <p:nvPr/>
        </p:nvCxnSpPr>
        <p:spPr>
          <a:xfrm>
            <a:off x="2979645" y="4119107"/>
            <a:ext cx="177800" cy="34025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529089B-8823-A84D-AD93-AA3EF9081CDF}"/>
              </a:ext>
            </a:extLst>
          </p:cNvPr>
          <p:cNvCxnSpPr/>
          <p:nvPr/>
        </p:nvCxnSpPr>
        <p:spPr>
          <a:xfrm>
            <a:off x="4106868" y="4143466"/>
            <a:ext cx="177800" cy="34025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C3943B6-BB6B-0643-B497-E418BBD00DAB}"/>
              </a:ext>
            </a:extLst>
          </p:cNvPr>
          <p:cNvCxnSpPr>
            <a:cxnSpLocks/>
          </p:cNvCxnSpPr>
          <p:nvPr/>
        </p:nvCxnSpPr>
        <p:spPr>
          <a:xfrm flipH="1">
            <a:off x="2938680" y="3427226"/>
            <a:ext cx="228602" cy="30108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88778F5-F0BE-144A-851F-A8E0D9B62FC4}"/>
              </a:ext>
            </a:extLst>
          </p:cNvPr>
          <p:cNvCxnSpPr>
            <a:cxnSpLocks/>
          </p:cNvCxnSpPr>
          <p:nvPr/>
        </p:nvCxnSpPr>
        <p:spPr>
          <a:xfrm flipH="1">
            <a:off x="2300943" y="4155490"/>
            <a:ext cx="228600" cy="3317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94A4FB70-B05D-C843-9FDF-D6927379CB4B}"/>
              </a:ext>
            </a:extLst>
          </p:cNvPr>
          <p:cNvCxnSpPr>
            <a:cxnSpLocks/>
          </p:cNvCxnSpPr>
          <p:nvPr/>
        </p:nvCxnSpPr>
        <p:spPr>
          <a:xfrm>
            <a:off x="3743014" y="3401836"/>
            <a:ext cx="194733" cy="29526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5FCE99EC-B328-954C-8EF1-C7DF0DF345A4}"/>
              </a:ext>
            </a:extLst>
          </p:cNvPr>
          <p:cNvSpPr/>
          <p:nvPr/>
        </p:nvSpPr>
        <p:spPr>
          <a:xfrm>
            <a:off x="3023347" y="2970024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D68868BB-C96A-3445-9017-F7ED83842BCE}"/>
              </a:ext>
            </a:extLst>
          </p:cNvPr>
          <p:cNvSpPr/>
          <p:nvPr/>
        </p:nvSpPr>
        <p:spPr>
          <a:xfrm>
            <a:off x="2346014" y="3697097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parent of “a”</a:t>
            </a: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905D21BA-BD29-7445-9E19-24AB64CD7765}"/>
              </a:ext>
            </a:extLst>
          </p:cNvPr>
          <p:cNvSpPr/>
          <p:nvPr/>
        </p:nvSpPr>
        <p:spPr>
          <a:xfrm>
            <a:off x="3607547" y="3697097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parent of “b”</a:t>
            </a:r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D5AE3B37-16D1-8F4D-988A-6B378154DC68}"/>
              </a:ext>
            </a:extLst>
          </p:cNvPr>
          <p:cNvSpPr/>
          <p:nvPr/>
        </p:nvSpPr>
        <p:spPr>
          <a:xfrm>
            <a:off x="2675540" y="4439538"/>
            <a:ext cx="999067" cy="57930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 = 3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x = 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y = 2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A4345CAB-1F3A-D245-A3BD-656F1D634EA5}"/>
              </a:ext>
            </a:extLst>
          </p:cNvPr>
          <p:cNvSpPr/>
          <p:nvPr/>
        </p:nvSpPr>
        <p:spPr>
          <a:xfrm>
            <a:off x="3995260" y="4437328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b=1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9A49992-4E64-BD4C-91B9-6F05A541F6F0}"/>
              </a:ext>
            </a:extLst>
          </p:cNvPr>
          <p:cNvSpPr txBox="1"/>
          <p:nvPr/>
        </p:nvSpPr>
        <p:spPr>
          <a:xfrm>
            <a:off x="3235585" y="3035890"/>
            <a:ext cx="574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root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8FB8779-48FB-1248-B9C9-ED060F0AD597}"/>
              </a:ext>
            </a:extLst>
          </p:cNvPr>
          <p:cNvSpPr txBox="1"/>
          <p:nvPr/>
        </p:nvSpPr>
        <p:spPr>
          <a:xfrm>
            <a:off x="2322606" y="5230616"/>
            <a:ext cx="1439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query(a) = 3</a:t>
            </a:r>
          </a:p>
          <a:p>
            <a:r>
              <a:rPr lang="en-US" dirty="0"/>
              <a:t>query(b) = 1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6D66FCE-8DA9-1B43-9993-770EBB43D8A3}"/>
              </a:ext>
            </a:extLst>
          </p:cNvPr>
          <p:cNvSpPr txBox="1"/>
          <p:nvPr/>
        </p:nvSpPr>
        <p:spPr>
          <a:xfrm>
            <a:off x="6398332" y="5221867"/>
            <a:ext cx="1439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query(a) = 3</a:t>
            </a:r>
          </a:p>
          <a:p>
            <a:r>
              <a:rPr lang="en-US" dirty="0"/>
              <a:t>query(b) = ?</a:t>
            </a:r>
          </a:p>
        </p:txBody>
      </p:sp>
      <p:sp>
        <p:nvSpPr>
          <p:cNvPr id="82" name="Right Arrow 81">
            <a:extLst>
              <a:ext uri="{FF2B5EF4-FFF2-40B4-BE49-F238E27FC236}">
                <a16:creationId xmlns:a16="http://schemas.microsoft.com/office/drawing/2014/main" id="{DAFC2E2F-99AF-D44F-99FD-CEF7D1B1B998}"/>
              </a:ext>
            </a:extLst>
          </p:cNvPr>
          <p:cNvSpPr/>
          <p:nvPr/>
        </p:nvSpPr>
        <p:spPr>
          <a:xfrm>
            <a:off x="4981131" y="3787989"/>
            <a:ext cx="1242131" cy="37704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6AA88B5-A072-784D-A050-308A427E0325}"/>
              </a:ext>
            </a:extLst>
          </p:cNvPr>
          <p:cNvSpPr txBox="1"/>
          <p:nvPr/>
        </p:nvSpPr>
        <p:spPr>
          <a:xfrm>
            <a:off x="4986848" y="3498681"/>
            <a:ext cx="171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clone(a, b)**</a:t>
            </a:r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8E90E52C-CC4E-6E40-A2D2-8CE38DA6DF6B}"/>
              </a:ext>
            </a:extLst>
          </p:cNvPr>
          <p:cNvSpPr/>
          <p:nvPr/>
        </p:nvSpPr>
        <p:spPr>
          <a:xfrm>
            <a:off x="1538979" y="4450544"/>
            <a:ext cx="999067" cy="56830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…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58EBDFB9-62C8-1044-812D-4B49B475CCEB}"/>
              </a:ext>
            </a:extLst>
          </p:cNvPr>
          <p:cNvCxnSpPr/>
          <p:nvPr/>
        </p:nvCxnSpPr>
        <p:spPr>
          <a:xfrm>
            <a:off x="7265450" y="4198799"/>
            <a:ext cx="177800" cy="34025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50F5A9B-C5FD-C548-B977-94AEC1A73899}"/>
              </a:ext>
            </a:extLst>
          </p:cNvPr>
          <p:cNvCxnSpPr>
            <a:cxnSpLocks/>
          </p:cNvCxnSpPr>
          <p:nvPr/>
        </p:nvCxnSpPr>
        <p:spPr>
          <a:xfrm flipH="1">
            <a:off x="7773257" y="4235182"/>
            <a:ext cx="255562" cy="281838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5471F3F-0AC0-9F4F-B02A-F370FC07B0D0}"/>
              </a:ext>
            </a:extLst>
          </p:cNvPr>
          <p:cNvCxnSpPr>
            <a:cxnSpLocks/>
          </p:cNvCxnSpPr>
          <p:nvPr/>
        </p:nvCxnSpPr>
        <p:spPr>
          <a:xfrm flipH="1">
            <a:off x="7224485" y="3506918"/>
            <a:ext cx="228602" cy="30108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E28E1BF-D55C-F540-A001-9E878A74381E}"/>
              </a:ext>
            </a:extLst>
          </p:cNvPr>
          <p:cNvCxnSpPr>
            <a:cxnSpLocks/>
          </p:cNvCxnSpPr>
          <p:nvPr/>
        </p:nvCxnSpPr>
        <p:spPr>
          <a:xfrm flipH="1">
            <a:off x="6586748" y="4235182"/>
            <a:ext cx="228600" cy="3317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E6C3E47-B1E4-C94B-94DD-9544E31B48AA}"/>
              </a:ext>
            </a:extLst>
          </p:cNvPr>
          <p:cNvCxnSpPr>
            <a:cxnSpLocks/>
          </p:cNvCxnSpPr>
          <p:nvPr/>
        </p:nvCxnSpPr>
        <p:spPr>
          <a:xfrm>
            <a:off x="8028819" y="3481528"/>
            <a:ext cx="194733" cy="29526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C32E588A-0FBF-E048-BEA3-1515D46DAA35}"/>
              </a:ext>
            </a:extLst>
          </p:cNvPr>
          <p:cNvSpPr/>
          <p:nvPr/>
        </p:nvSpPr>
        <p:spPr>
          <a:xfrm>
            <a:off x="7309152" y="3049716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9AC4683F-44DA-CA49-B412-06AEBECE2E88}"/>
              </a:ext>
            </a:extLst>
          </p:cNvPr>
          <p:cNvSpPr/>
          <p:nvPr/>
        </p:nvSpPr>
        <p:spPr>
          <a:xfrm>
            <a:off x="6631819" y="3776789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parent of “a”</a:t>
            </a:r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EF288360-FDAA-8840-BD6A-A4B950313C8A}"/>
              </a:ext>
            </a:extLst>
          </p:cNvPr>
          <p:cNvSpPr/>
          <p:nvPr/>
        </p:nvSpPr>
        <p:spPr>
          <a:xfrm>
            <a:off x="7893352" y="3776789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parent of “b”</a:t>
            </a:r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96CE78B4-6AD7-E744-9D07-F4BDAD95B328}"/>
              </a:ext>
            </a:extLst>
          </p:cNvPr>
          <p:cNvSpPr/>
          <p:nvPr/>
        </p:nvSpPr>
        <p:spPr>
          <a:xfrm>
            <a:off x="5824784" y="4530236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F2312A87-5CDF-A44B-A56B-720C912F84E4}"/>
              </a:ext>
            </a:extLst>
          </p:cNvPr>
          <p:cNvSpPr txBox="1"/>
          <p:nvPr/>
        </p:nvSpPr>
        <p:spPr>
          <a:xfrm>
            <a:off x="7521390" y="3115582"/>
            <a:ext cx="574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root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69C7DC9-DA97-0B4C-A7D2-2D278031229A}"/>
              </a:ext>
            </a:extLst>
          </p:cNvPr>
          <p:cNvSpPr txBox="1"/>
          <p:nvPr/>
        </p:nvSpPr>
        <p:spPr>
          <a:xfrm>
            <a:off x="7918704" y="4245000"/>
            <a:ext cx="5613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</a:rPr>
              <a:t>b-&gt;a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BB154CD-6F75-E447-AB02-50F678321A0E}"/>
              </a:ext>
            </a:extLst>
          </p:cNvPr>
          <p:cNvSpPr txBox="1"/>
          <p:nvPr/>
        </p:nvSpPr>
        <p:spPr>
          <a:xfrm>
            <a:off x="150606" y="6486614"/>
            <a:ext cx="10748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** the resulting tree transition </a:t>
            </a:r>
            <a:r>
              <a:rPr lang="en-US" sz="1400" b="1" dirty="0"/>
              <a:t>involves</a:t>
            </a:r>
            <a:r>
              <a:rPr lang="en-US" sz="1400" dirty="0"/>
              <a:t> clone and flush (clone only modifies root node, changes get flushed down in the background)</a:t>
            </a:r>
          </a:p>
        </p:txBody>
      </p:sp>
      <p:sp>
        <p:nvSpPr>
          <p:cNvPr id="122" name="Content Placeholder 2">
            <a:extLst>
              <a:ext uri="{FF2B5EF4-FFF2-40B4-BE49-F238E27FC236}">
                <a16:creationId xmlns:a16="http://schemas.microsoft.com/office/drawing/2014/main" id="{38F379A1-40D2-6E47-813A-B5CA8BF94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635" y="1599629"/>
            <a:ext cx="10515600" cy="123292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200" dirty="0"/>
              <a:t>Solution: Translation Edge*</a:t>
            </a:r>
          </a:p>
          <a:p>
            <a:pPr lvl="1"/>
            <a:r>
              <a:rPr lang="en-US" sz="2000" dirty="0"/>
              <a:t>Let parent of “b” point to node that has value for “a”</a:t>
            </a:r>
          </a:p>
          <a:p>
            <a:pPr lvl="1"/>
            <a:r>
              <a:rPr lang="en-US" sz="2000" dirty="0"/>
              <a:t>But node that contains value for “a” can’t answer a query for “b”</a:t>
            </a:r>
          </a:p>
          <a:p>
            <a:pPr lvl="2"/>
            <a:r>
              <a:rPr lang="en-US" sz="1600" dirty="0"/>
              <a:t>need to translate the query to “a” before reaching node with value for “a”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2AA3030-8FDA-3D48-9A03-264D2CDA8F4E}"/>
              </a:ext>
            </a:extLst>
          </p:cNvPr>
          <p:cNvSpPr txBox="1"/>
          <p:nvPr/>
        </p:nvSpPr>
        <p:spPr>
          <a:xfrm>
            <a:off x="150606" y="6280533"/>
            <a:ext cx="95775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 simplified idea from </a:t>
            </a:r>
            <a:r>
              <a:rPr lang="en-US" sz="1400" i="1" dirty="0"/>
              <a:t>How To Copy Files </a:t>
            </a:r>
            <a:r>
              <a:rPr lang="en-US" sz="1400" dirty="0"/>
              <a:t>FAST’20 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2C30B7E-5EC5-BD40-B170-C3C46F1EB7B7}"/>
              </a:ext>
            </a:extLst>
          </p:cNvPr>
          <p:cNvSpPr txBox="1"/>
          <p:nvPr/>
        </p:nvSpPr>
        <p:spPr>
          <a:xfrm>
            <a:off x="6398332" y="5217639"/>
            <a:ext cx="1439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query(a) = 3</a:t>
            </a:r>
          </a:p>
          <a:p>
            <a:r>
              <a:rPr lang="en-US" dirty="0"/>
              <a:t>query(b) = 3</a:t>
            </a:r>
          </a:p>
        </p:txBody>
      </p: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E98A6AAD-3A90-454C-860C-D446F9F17C0E}"/>
              </a:ext>
            </a:extLst>
          </p:cNvPr>
          <p:cNvSpPr/>
          <p:nvPr/>
        </p:nvSpPr>
        <p:spPr>
          <a:xfrm>
            <a:off x="7086281" y="4518586"/>
            <a:ext cx="999067" cy="57930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 = 3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x = 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y = 2</a:t>
            </a:r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E6F1747A-0859-5949-AA8A-2992279760F6}"/>
              </a:ext>
            </a:extLst>
          </p:cNvPr>
          <p:cNvSpPr/>
          <p:nvPr/>
        </p:nvSpPr>
        <p:spPr>
          <a:xfrm>
            <a:off x="8626397" y="4530236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b=1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276813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99" grpId="0"/>
      <p:bldP spid="1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48816-C42A-1B43-8BAB-70F4A3BCE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Clone: Abstract B</a:t>
            </a:r>
            <a:r>
              <a:rPr lang="el-GR" dirty="0"/>
              <a:t>ε</a:t>
            </a:r>
            <a:r>
              <a:rPr lang="en-US" dirty="0"/>
              <a:t>tree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41773-CBE4-9F4D-A959-5957A6B27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93237"/>
          </a:xfrm>
        </p:spPr>
        <p:txBody>
          <a:bodyPr>
            <a:normAutofit/>
          </a:bodyPr>
          <a:lstStyle/>
          <a:p>
            <a:r>
              <a:rPr lang="en-US" sz="2600" dirty="0"/>
              <a:t>What happens on updates?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CD736A-01D7-674A-B20D-D250A8F31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18</a:t>
            </a:fld>
            <a:endParaRPr lang="en-US" dirty="0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84045641-E72D-0D4A-9ABD-1183F07ECB5B}"/>
              </a:ext>
            </a:extLst>
          </p:cNvPr>
          <p:cNvCxnSpPr/>
          <p:nvPr/>
        </p:nvCxnSpPr>
        <p:spPr>
          <a:xfrm>
            <a:off x="2911232" y="3937630"/>
            <a:ext cx="177800" cy="34025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22F7105-769C-0E45-9712-DAA5E54C9FA7}"/>
              </a:ext>
            </a:extLst>
          </p:cNvPr>
          <p:cNvCxnSpPr>
            <a:cxnSpLocks/>
          </p:cNvCxnSpPr>
          <p:nvPr/>
        </p:nvCxnSpPr>
        <p:spPr>
          <a:xfrm flipH="1">
            <a:off x="2870267" y="3245749"/>
            <a:ext cx="228602" cy="30108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2A20BD4-E1B1-754E-916F-E3663290F885}"/>
              </a:ext>
            </a:extLst>
          </p:cNvPr>
          <p:cNvCxnSpPr>
            <a:cxnSpLocks/>
          </p:cNvCxnSpPr>
          <p:nvPr/>
        </p:nvCxnSpPr>
        <p:spPr>
          <a:xfrm flipH="1">
            <a:off x="2232530" y="3974013"/>
            <a:ext cx="228600" cy="3317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961C1EA-FAE6-B645-B2B8-750BD01F8FFE}"/>
              </a:ext>
            </a:extLst>
          </p:cNvPr>
          <p:cNvCxnSpPr>
            <a:cxnSpLocks/>
          </p:cNvCxnSpPr>
          <p:nvPr/>
        </p:nvCxnSpPr>
        <p:spPr>
          <a:xfrm>
            <a:off x="3674601" y="3220359"/>
            <a:ext cx="194733" cy="29526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373C5F07-BCFF-304B-A9DA-62A41261686D}"/>
              </a:ext>
            </a:extLst>
          </p:cNvPr>
          <p:cNvSpPr/>
          <p:nvPr/>
        </p:nvSpPr>
        <p:spPr>
          <a:xfrm>
            <a:off x="2954934" y="2788547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CC600D4B-79A3-2E4D-995B-509E3B2A7637}"/>
              </a:ext>
            </a:extLst>
          </p:cNvPr>
          <p:cNvSpPr/>
          <p:nvPr/>
        </p:nvSpPr>
        <p:spPr>
          <a:xfrm>
            <a:off x="2277601" y="3515620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parent of “a”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28077CEC-CC82-8C46-A328-7C1D0B216C00}"/>
              </a:ext>
            </a:extLst>
          </p:cNvPr>
          <p:cNvSpPr/>
          <p:nvPr/>
        </p:nvSpPr>
        <p:spPr>
          <a:xfrm>
            <a:off x="3539134" y="3515620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parent of “b”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910A6DA-E538-574E-9D95-E475F729F93D}"/>
              </a:ext>
            </a:extLst>
          </p:cNvPr>
          <p:cNvSpPr txBox="1"/>
          <p:nvPr/>
        </p:nvSpPr>
        <p:spPr>
          <a:xfrm>
            <a:off x="3167172" y="2854413"/>
            <a:ext cx="574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root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DDACFBD0-E7E2-0E47-B4F9-F151118288D8}"/>
              </a:ext>
            </a:extLst>
          </p:cNvPr>
          <p:cNvSpPr txBox="1"/>
          <p:nvPr/>
        </p:nvSpPr>
        <p:spPr>
          <a:xfrm>
            <a:off x="2254193" y="5049139"/>
            <a:ext cx="1439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query(a) = 3</a:t>
            </a:r>
          </a:p>
          <a:p>
            <a:r>
              <a:rPr lang="en-US" dirty="0"/>
              <a:t>query(b) = 3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B286A0E-33D3-AD49-830F-C58285F55D64}"/>
              </a:ext>
            </a:extLst>
          </p:cNvPr>
          <p:cNvSpPr txBox="1"/>
          <p:nvPr/>
        </p:nvSpPr>
        <p:spPr>
          <a:xfrm>
            <a:off x="6624041" y="5026564"/>
            <a:ext cx="1439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query(a) = 3</a:t>
            </a:r>
          </a:p>
          <a:p>
            <a:r>
              <a:rPr lang="en-US" dirty="0"/>
              <a:t>query(b) = 4</a:t>
            </a:r>
          </a:p>
        </p:txBody>
      </p:sp>
      <p:sp>
        <p:nvSpPr>
          <p:cNvPr id="102" name="Right Arrow 101">
            <a:extLst>
              <a:ext uri="{FF2B5EF4-FFF2-40B4-BE49-F238E27FC236}">
                <a16:creationId xmlns:a16="http://schemas.microsoft.com/office/drawing/2014/main" id="{10B5E45A-07D9-F244-919C-0710DC352A83}"/>
              </a:ext>
            </a:extLst>
          </p:cNvPr>
          <p:cNvSpPr/>
          <p:nvPr/>
        </p:nvSpPr>
        <p:spPr>
          <a:xfrm>
            <a:off x="4925914" y="3620520"/>
            <a:ext cx="1099840" cy="37704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9E3499F-1DA6-A44F-A842-D755D048C460}"/>
              </a:ext>
            </a:extLst>
          </p:cNvPr>
          <p:cNvSpPr txBox="1"/>
          <p:nvPr/>
        </p:nvSpPr>
        <p:spPr>
          <a:xfrm>
            <a:off x="4749327" y="3295095"/>
            <a:ext cx="1590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update(b, +1)</a:t>
            </a:r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06381CFB-1D15-A942-ADD8-24BA41E48C58}"/>
              </a:ext>
            </a:extLst>
          </p:cNvPr>
          <p:cNvSpPr/>
          <p:nvPr/>
        </p:nvSpPr>
        <p:spPr>
          <a:xfrm>
            <a:off x="1470566" y="4269067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…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7341DE1F-59FB-AF41-88DF-02245E1D8C2C}"/>
              </a:ext>
            </a:extLst>
          </p:cNvPr>
          <p:cNvCxnSpPr/>
          <p:nvPr/>
        </p:nvCxnSpPr>
        <p:spPr>
          <a:xfrm>
            <a:off x="7250881" y="4003496"/>
            <a:ext cx="177800" cy="34025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64CE5D0-A95C-3A44-8D3E-566262C6B6A6}"/>
              </a:ext>
            </a:extLst>
          </p:cNvPr>
          <p:cNvCxnSpPr>
            <a:cxnSpLocks/>
          </p:cNvCxnSpPr>
          <p:nvPr/>
        </p:nvCxnSpPr>
        <p:spPr>
          <a:xfrm flipH="1">
            <a:off x="7758688" y="4039879"/>
            <a:ext cx="255562" cy="2818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12362CEE-CA96-294A-B343-4E2CD24F387E}"/>
              </a:ext>
            </a:extLst>
          </p:cNvPr>
          <p:cNvCxnSpPr>
            <a:cxnSpLocks/>
          </p:cNvCxnSpPr>
          <p:nvPr/>
        </p:nvCxnSpPr>
        <p:spPr>
          <a:xfrm flipH="1">
            <a:off x="7209916" y="3311615"/>
            <a:ext cx="228602" cy="30108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A19FF2FF-09D0-1D4B-B5B1-8D471EEDCE92}"/>
              </a:ext>
            </a:extLst>
          </p:cNvPr>
          <p:cNvCxnSpPr>
            <a:cxnSpLocks/>
          </p:cNvCxnSpPr>
          <p:nvPr/>
        </p:nvCxnSpPr>
        <p:spPr>
          <a:xfrm flipH="1">
            <a:off x="6572179" y="4039879"/>
            <a:ext cx="228600" cy="3317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98E2D6FE-750E-D242-9310-21EF565F81C1}"/>
              </a:ext>
            </a:extLst>
          </p:cNvPr>
          <p:cNvCxnSpPr>
            <a:cxnSpLocks/>
          </p:cNvCxnSpPr>
          <p:nvPr/>
        </p:nvCxnSpPr>
        <p:spPr>
          <a:xfrm>
            <a:off x="8014250" y="3286225"/>
            <a:ext cx="194733" cy="29526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E9E97EA3-3572-8C43-A22C-3EC87A574CF9}"/>
              </a:ext>
            </a:extLst>
          </p:cNvPr>
          <p:cNvSpPr/>
          <p:nvPr/>
        </p:nvSpPr>
        <p:spPr>
          <a:xfrm>
            <a:off x="7294583" y="2854413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2BBAF863-36AA-144E-9ABE-51187D71E831}"/>
              </a:ext>
            </a:extLst>
          </p:cNvPr>
          <p:cNvSpPr/>
          <p:nvPr/>
        </p:nvSpPr>
        <p:spPr>
          <a:xfrm>
            <a:off x="6617250" y="3581486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parent of “a”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64DF56E3-47F3-704D-8B09-47AB5C7D4FD6}"/>
              </a:ext>
            </a:extLst>
          </p:cNvPr>
          <p:cNvSpPr/>
          <p:nvPr/>
        </p:nvSpPr>
        <p:spPr>
          <a:xfrm>
            <a:off x="7878783" y="3581486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C00000"/>
                </a:solidFill>
              </a:rPr>
              <a:t>b+=1</a:t>
            </a: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2CA8123-127D-664C-AA87-D3609518762F}"/>
              </a:ext>
            </a:extLst>
          </p:cNvPr>
          <p:cNvSpPr/>
          <p:nvPr/>
        </p:nvSpPr>
        <p:spPr>
          <a:xfrm>
            <a:off x="5810215" y="4334933"/>
            <a:ext cx="999067" cy="45720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ECF0FF5-8226-A245-9576-D0A16B40B736}"/>
              </a:ext>
            </a:extLst>
          </p:cNvPr>
          <p:cNvSpPr txBox="1"/>
          <p:nvPr/>
        </p:nvSpPr>
        <p:spPr>
          <a:xfrm>
            <a:off x="7506821" y="2920279"/>
            <a:ext cx="574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root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06DE064E-AD03-E84F-9CD6-BC0E28274F3B}"/>
              </a:ext>
            </a:extLst>
          </p:cNvPr>
          <p:cNvSpPr txBox="1"/>
          <p:nvPr/>
        </p:nvSpPr>
        <p:spPr>
          <a:xfrm>
            <a:off x="7904135" y="4049697"/>
            <a:ext cx="5549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b-&gt;a</a:t>
            </a: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93DD64D1-0007-3B4B-978C-9B969BD26A3D}"/>
              </a:ext>
            </a:extLst>
          </p:cNvPr>
          <p:cNvCxnSpPr>
            <a:cxnSpLocks/>
          </p:cNvCxnSpPr>
          <p:nvPr/>
        </p:nvCxnSpPr>
        <p:spPr>
          <a:xfrm flipH="1">
            <a:off x="3398849" y="3977517"/>
            <a:ext cx="255562" cy="2818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3084C2CE-0ACD-F54B-80C8-9D77DA9A43C4}"/>
              </a:ext>
            </a:extLst>
          </p:cNvPr>
          <p:cNvSpPr txBox="1"/>
          <p:nvPr/>
        </p:nvSpPr>
        <p:spPr>
          <a:xfrm>
            <a:off x="3525618" y="3966850"/>
            <a:ext cx="5549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b-&gt;a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D383E3-F52E-8C43-8ADE-2F1CB6D6262A}"/>
              </a:ext>
            </a:extLst>
          </p:cNvPr>
          <p:cNvSpPr/>
          <p:nvPr/>
        </p:nvSpPr>
        <p:spPr>
          <a:xfrm>
            <a:off x="8877850" y="3795216"/>
            <a:ext cx="8901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/>
              <a:t>b parent</a:t>
            </a:r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17DA44F7-0704-B242-BB6B-9B5CDEDC3644}"/>
              </a:ext>
            </a:extLst>
          </p:cNvPr>
          <p:cNvSpPr/>
          <p:nvPr/>
        </p:nvSpPr>
        <p:spPr>
          <a:xfrm>
            <a:off x="2707863" y="4255471"/>
            <a:ext cx="999067" cy="57930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 = 3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x = 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y = 2</a:t>
            </a:r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FDD2D60B-17DD-9941-BCD8-086500607752}"/>
              </a:ext>
            </a:extLst>
          </p:cNvPr>
          <p:cNvSpPr/>
          <p:nvPr/>
        </p:nvSpPr>
        <p:spPr>
          <a:xfrm>
            <a:off x="7018902" y="4317695"/>
            <a:ext cx="999067" cy="57930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 = 3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x = 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y = 2</a:t>
            </a:r>
          </a:p>
        </p:txBody>
      </p:sp>
    </p:spTree>
    <p:extLst>
      <p:ext uri="{BB962C8B-B14F-4D97-AF65-F5344CB8AC3E}">
        <p14:creationId xmlns:p14="http://schemas.microsoft.com/office/powerpoint/2010/main" val="69157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111" grpId="0" animBg="1"/>
      <p:bldP spid="112" grpId="0" animBg="1"/>
      <p:bldP spid="113" grpId="0" animBg="1"/>
      <p:bldP spid="115" grpId="0" animBg="1"/>
      <p:bldP spid="116" grpId="0"/>
      <p:bldP spid="11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E8519-017E-3742-B2D7-C90B41D6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Clone: Abstract B</a:t>
            </a:r>
            <a:r>
              <a:rPr lang="el-GR" dirty="0"/>
              <a:t>ε</a:t>
            </a:r>
            <a:r>
              <a:rPr lang="en-US" dirty="0"/>
              <a:t>tree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5C3DD-A362-5144-B21A-D1FDFDBAE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17809"/>
          </a:xfrm>
        </p:spPr>
        <p:txBody>
          <a:bodyPr/>
          <a:lstStyle/>
          <a:p>
            <a:r>
              <a:rPr lang="en-US" dirty="0"/>
              <a:t>How about cloning multiple keys?</a:t>
            </a:r>
          </a:p>
          <a:p>
            <a:pPr lvl="1"/>
            <a:r>
              <a:rPr lang="en-US" dirty="0"/>
              <a:t>Install a translation edge for each key!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AE27A-2F3C-4742-A7C3-B367A353C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19</a:t>
            </a:fld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0E59FEA-0B23-1541-9424-80B02EC3E120}"/>
              </a:ext>
            </a:extLst>
          </p:cNvPr>
          <p:cNvCxnSpPr>
            <a:cxnSpLocks/>
          </p:cNvCxnSpPr>
          <p:nvPr/>
        </p:nvCxnSpPr>
        <p:spPr>
          <a:xfrm flipH="1">
            <a:off x="4658344" y="3573045"/>
            <a:ext cx="740905" cy="96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95891EC-6E44-354A-85C9-258E047ADF40}"/>
              </a:ext>
            </a:extLst>
          </p:cNvPr>
          <p:cNvCxnSpPr>
            <a:cxnSpLocks/>
          </p:cNvCxnSpPr>
          <p:nvPr/>
        </p:nvCxnSpPr>
        <p:spPr>
          <a:xfrm>
            <a:off x="7116207" y="3573045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E7E18F7-FE69-CB49-9F83-132474829AF0}"/>
              </a:ext>
            </a:extLst>
          </p:cNvPr>
          <p:cNvCxnSpPr>
            <a:cxnSpLocks/>
          </p:cNvCxnSpPr>
          <p:nvPr/>
        </p:nvCxnSpPr>
        <p:spPr>
          <a:xfrm>
            <a:off x="5921352" y="3575104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16B87E7-A0C5-8243-BEBF-EA07C7C431CD}"/>
              </a:ext>
            </a:extLst>
          </p:cNvPr>
          <p:cNvCxnSpPr>
            <a:cxnSpLocks/>
          </p:cNvCxnSpPr>
          <p:nvPr/>
        </p:nvCxnSpPr>
        <p:spPr>
          <a:xfrm>
            <a:off x="6116915" y="3575104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BA4ECF7-5604-D84A-ADF0-5A5CB343BB43}"/>
              </a:ext>
            </a:extLst>
          </p:cNvPr>
          <p:cNvCxnSpPr>
            <a:cxnSpLocks/>
          </p:cNvCxnSpPr>
          <p:nvPr/>
        </p:nvCxnSpPr>
        <p:spPr>
          <a:xfrm>
            <a:off x="6337556" y="3575104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87DC504-A972-5D4C-923E-CA631F54365C}"/>
              </a:ext>
            </a:extLst>
          </p:cNvPr>
          <p:cNvCxnSpPr>
            <a:cxnSpLocks/>
          </p:cNvCxnSpPr>
          <p:nvPr/>
        </p:nvCxnSpPr>
        <p:spPr>
          <a:xfrm>
            <a:off x="6543545" y="3575103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FFAF3B1-5C77-8142-8983-896B67FF6BF6}"/>
              </a:ext>
            </a:extLst>
          </p:cNvPr>
          <p:cNvCxnSpPr>
            <a:cxnSpLocks/>
          </p:cNvCxnSpPr>
          <p:nvPr/>
        </p:nvCxnSpPr>
        <p:spPr>
          <a:xfrm>
            <a:off x="6730880" y="3575103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AE978D-49D8-CD4E-9283-8DFFF0385A02}"/>
              </a:ext>
            </a:extLst>
          </p:cNvPr>
          <p:cNvCxnSpPr>
            <a:cxnSpLocks/>
          </p:cNvCxnSpPr>
          <p:nvPr/>
        </p:nvCxnSpPr>
        <p:spPr>
          <a:xfrm>
            <a:off x="6911794" y="3573046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79BAEBC-18D5-CF42-974B-CCC25DE2668F}"/>
              </a:ext>
            </a:extLst>
          </p:cNvPr>
          <p:cNvSpPr txBox="1"/>
          <p:nvPr/>
        </p:nvSpPr>
        <p:spPr>
          <a:xfrm>
            <a:off x="7164846" y="4113269"/>
            <a:ext cx="39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24E418-B5A9-3A4B-B88B-75AAAE4BF649}"/>
              </a:ext>
            </a:extLst>
          </p:cNvPr>
          <p:cNvSpPr txBox="1"/>
          <p:nvPr/>
        </p:nvSpPr>
        <p:spPr>
          <a:xfrm>
            <a:off x="7520953" y="5069181"/>
            <a:ext cx="39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F4963765-66B1-1C44-9A29-D55A6F7139AD}"/>
              </a:ext>
            </a:extLst>
          </p:cNvPr>
          <p:cNvSpPr/>
          <p:nvPr/>
        </p:nvSpPr>
        <p:spPr>
          <a:xfrm>
            <a:off x="3418497" y="4547719"/>
            <a:ext cx="1450357" cy="5808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F8278885-023A-3540-9C7E-B2CBDF245109}"/>
              </a:ext>
            </a:extLst>
          </p:cNvPr>
          <p:cNvSpPr/>
          <p:nvPr/>
        </p:nvSpPr>
        <p:spPr>
          <a:xfrm>
            <a:off x="5312171" y="4590259"/>
            <a:ext cx="1450357" cy="5808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89AA5BA3-E53F-6E48-9677-A595C3B9609B}"/>
              </a:ext>
            </a:extLst>
          </p:cNvPr>
          <p:cNvSpPr/>
          <p:nvPr/>
        </p:nvSpPr>
        <p:spPr>
          <a:xfrm>
            <a:off x="5522368" y="4660130"/>
            <a:ext cx="1450357" cy="5808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C92F91F5-D680-504F-8A34-97C5A02B5D02}"/>
              </a:ext>
            </a:extLst>
          </p:cNvPr>
          <p:cNvSpPr/>
          <p:nvPr/>
        </p:nvSpPr>
        <p:spPr>
          <a:xfrm>
            <a:off x="5796482" y="4750000"/>
            <a:ext cx="1450357" cy="5808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C3FADF9-2842-3841-914D-6A35D7944895}"/>
              </a:ext>
            </a:extLst>
          </p:cNvPr>
          <p:cNvSpPr/>
          <p:nvPr/>
        </p:nvSpPr>
        <p:spPr>
          <a:xfrm>
            <a:off x="6063211" y="4857706"/>
            <a:ext cx="1450357" cy="5808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9F5C19E-6437-AC41-8D65-A59E1926FF7E}"/>
              </a:ext>
            </a:extLst>
          </p:cNvPr>
          <p:cNvSpPr txBox="1"/>
          <p:nvPr/>
        </p:nvSpPr>
        <p:spPr>
          <a:xfrm>
            <a:off x="4344171" y="3919678"/>
            <a:ext cx="767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ba</a:t>
            </a:r>
            <a:r>
              <a:rPr lang="en-US" sz="1400" dirty="0"/>
              <a:t>-&gt;aa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A7F6007-B0BF-1149-9B93-F142B465E3FC}"/>
              </a:ext>
            </a:extLst>
          </p:cNvPr>
          <p:cNvSpPr txBox="1"/>
          <p:nvPr/>
        </p:nvSpPr>
        <p:spPr>
          <a:xfrm>
            <a:off x="5284452" y="3939902"/>
            <a:ext cx="767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bb-&gt;ab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9DBC3AF-8FA7-9246-90F6-750B26FF0F34}"/>
              </a:ext>
            </a:extLst>
          </p:cNvPr>
          <p:cNvSpPr/>
          <p:nvPr/>
        </p:nvSpPr>
        <p:spPr>
          <a:xfrm>
            <a:off x="4983829" y="3072126"/>
            <a:ext cx="2464364" cy="71374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</p:txBody>
      </p:sp>
    </p:spTree>
    <p:extLst>
      <p:ext uri="{BB962C8B-B14F-4D97-AF65-F5344CB8AC3E}">
        <p14:creationId xmlns:p14="http://schemas.microsoft.com/office/powerpoint/2010/main" val="3569096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4E722-E5D7-8442-9F3E-8D51DECF6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VeriB</a:t>
            </a:r>
            <a:r>
              <a:rPr lang="el-GR" dirty="0"/>
              <a:t>ε</a:t>
            </a:r>
            <a:r>
              <a:rPr lang="en-US" dirty="0" err="1"/>
              <a:t>trFS</a:t>
            </a:r>
            <a:r>
              <a:rPr lang="en-US" dirty="0"/>
              <a:t>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8448C-EC0E-504C-90FA-74889DB6F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225707" cy="4321546"/>
          </a:xfrm>
        </p:spPr>
        <p:txBody>
          <a:bodyPr/>
          <a:lstStyle/>
          <a:p>
            <a:r>
              <a:rPr lang="en-US" dirty="0"/>
              <a:t>Build a </a:t>
            </a:r>
            <a:r>
              <a:rPr lang="en-US" i="1" dirty="0"/>
              <a:t>verified</a:t>
            </a:r>
            <a:r>
              <a:rPr lang="en-US" dirty="0"/>
              <a:t> and </a:t>
            </a:r>
            <a:r>
              <a:rPr lang="en-US" i="1" dirty="0"/>
              <a:t>performant</a:t>
            </a:r>
            <a:r>
              <a:rPr lang="en-US" dirty="0"/>
              <a:t> filesystem</a:t>
            </a:r>
          </a:p>
          <a:p>
            <a:pPr lvl="1"/>
            <a:r>
              <a:rPr lang="en-US" dirty="0"/>
              <a:t>With clear and strong crash safe guarantees</a:t>
            </a:r>
          </a:p>
          <a:p>
            <a:pPr lvl="1"/>
            <a:r>
              <a:rPr lang="en-US" dirty="0"/>
              <a:t>Get adoption and have open source community </a:t>
            </a:r>
          </a:p>
          <a:p>
            <a:r>
              <a:rPr lang="en-US" dirty="0"/>
              <a:t>Advance verification techniques to make it possible</a:t>
            </a:r>
          </a:p>
          <a:p>
            <a:pPr lvl="1"/>
            <a:r>
              <a:rPr lang="en-US" dirty="0"/>
              <a:t>Challenges in both project scale and desired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19A63-7785-8147-9932-CE493919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2</a:t>
            </a:fld>
            <a:endParaRPr lang="en-US"/>
          </a:p>
        </p:txBody>
      </p:sp>
      <p:pic>
        <p:nvPicPr>
          <p:cNvPr id="1026" name="Picture 2" descr="Season 1 Nbc GIF by The Office">
            <a:extLst>
              <a:ext uri="{FF2B5EF4-FFF2-40B4-BE49-F238E27FC236}">
                <a16:creationId xmlns:a16="http://schemas.microsoft.com/office/drawing/2014/main" id="{E1848205-712E-7A4D-BFDD-BAF98A268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8459" y="4257605"/>
            <a:ext cx="2518493" cy="2098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411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1F2E4-97C3-5449-BFAE-F3112A0BA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Clone: Pivot B</a:t>
            </a:r>
            <a:r>
              <a:rPr lang="el-GR" dirty="0"/>
              <a:t>ε</a:t>
            </a:r>
            <a:r>
              <a:rPr lang="en-US" dirty="0"/>
              <a:t>tree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FCEB3-9CB6-B54C-A1BE-4BA0C0F82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819"/>
            <a:ext cx="10288112" cy="135817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Abstract B</a:t>
            </a:r>
            <a:r>
              <a:rPr lang="el-GR" dirty="0"/>
              <a:t>ε</a:t>
            </a:r>
            <a:r>
              <a:rPr lang="en-US" dirty="0"/>
              <a:t>tree has defined changes to a b</a:t>
            </a:r>
            <a:r>
              <a:rPr lang="el-GR" dirty="0"/>
              <a:t>ε</a:t>
            </a:r>
            <a:r>
              <a:rPr lang="en-US" dirty="0"/>
              <a:t>tree in clone</a:t>
            </a:r>
          </a:p>
          <a:p>
            <a:r>
              <a:rPr lang="en-US" dirty="0"/>
              <a:t>Now we need to group </a:t>
            </a:r>
            <a:r>
              <a:rPr lang="en-US" i="1" dirty="0"/>
              <a:t>per key translation edges </a:t>
            </a:r>
            <a:r>
              <a:rPr lang="en-US" dirty="0"/>
              <a:t>into </a:t>
            </a:r>
            <a:r>
              <a:rPr lang="en-US" i="1" dirty="0"/>
              <a:t>range translation edges</a:t>
            </a:r>
          </a:p>
          <a:p>
            <a:pPr lvl="1"/>
            <a:r>
              <a:rPr lang="en-US" dirty="0"/>
              <a:t>can clone a set of keys only if they sharing a common prefix</a:t>
            </a:r>
          </a:p>
          <a:p>
            <a:pPr lvl="1"/>
            <a:r>
              <a:rPr lang="en-US" dirty="0"/>
              <a:t>clone(&lt;prefix b, prefix a&gt;): copy everything with prefix a to prefix 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56AFC-02FE-EC49-A4C2-F060E90BE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20</a:t>
            </a:fld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BAB7F64D-C23B-9249-947E-E5E7E883B46C}"/>
              </a:ext>
            </a:extLst>
          </p:cNvPr>
          <p:cNvSpPr/>
          <p:nvPr/>
        </p:nvSpPr>
        <p:spPr>
          <a:xfrm>
            <a:off x="1798269" y="3022433"/>
            <a:ext cx="2303631" cy="114095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C5F2C8C-30C5-B943-9A27-C7C498A71D34}"/>
              </a:ext>
            </a:extLst>
          </p:cNvPr>
          <p:cNvSpPr/>
          <p:nvPr/>
        </p:nvSpPr>
        <p:spPr>
          <a:xfrm>
            <a:off x="2068786" y="3660720"/>
            <a:ext cx="1815510" cy="32452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5974EA-D556-EF4B-8DC0-C0B7409B777B}"/>
              </a:ext>
            </a:extLst>
          </p:cNvPr>
          <p:cNvSpPr txBox="1"/>
          <p:nvPr/>
        </p:nvSpPr>
        <p:spPr>
          <a:xfrm>
            <a:off x="2228577" y="3650341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0566358-7575-8041-ACEB-301163702DC0}"/>
              </a:ext>
            </a:extLst>
          </p:cNvPr>
          <p:cNvSpPr txBox="1"/>
          <p:nvPr/>
        </p:nvSpPr>
        <p:spPr>
          <a:xfrm>
            <a:off x="2805123" y="3648545"/>
            <a:ext cx="358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889A4AD-477D-F243-9E8E-9254C8185470}"/>
              </a:ext>
            </a:extLst>
          </p:cNvPr>
          <p:cNvSpPr txBox="1"/>
          <p:nvPr/>
        </p:nvSpPr>
        <p:spPr>
          <a:xfrm>
            <a:off x="3402286" y="363062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47BE47C-D819-004A-B868-15437C680F4A}"/>
              </a:ext>
            </a:extLst>
          </p:cNvPr>
          <p:cNvCxnSpPr>
            <a:cxnSpLocks/>
          </p:cNvCxnSpPr>
          <p:nvPr/>
        </p:nvCxnSpPr>
        <p:spPr>
          <a:xfrm>
            <a:off x="2669760" y="3660720"/>
            <a:ext cx="0" cy="324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37C5881-2BAA-1E47-9A19-B07CE40CA223}"/>
              </a:ext>
            </a:extLst>
          </p:cNvPr>
          <p:cNvCxnSpPr>
            <a:cxnSpLocks/>
          </p:cNvCxnSpPr>
          <p:nvPr/>
        </p:nvCxnSpPr>
        <p:spPr>
          <a:xfrm>
            <a:off x="3192959" y="3660720"/>
            <a:ext cx="0" cy="324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11290046-33FF-9346-828F-CEC27EB60E14}"/>
              </a:ext>
            </a:extLst>
          </p:cNvPr>
          <p:cNvSpPr/>
          <p:nvPr/>
        </p:nvSpPr>
        <p:spPr>
          <a:xfrm>
            <a:off x="838200" y="4672990"/>
            <a:ext cx="2164702" cy="121387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256AA41C-29C2-9741-90CA-9E6E44CF76C4}"/>
              </a:ext>
            </a:extLst>
          </p:cNvPr>
          <p:cNvSpPr/>
          <p:nvPr/>
        </p:nvSpPr>
        <p:spPr>
          <a:xfrm>
            <a:off x="3312023" y="4679879"/>
            <a:ext cx="1917859" cy="121387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D0F7372-3A3B-B946-AECC-92444E18C451}"/>
              </a:ext>
            </a:extLst>
          </p:cNvPr>
          <p:cNvSpPr/>
          <p:nvPr/>
        </p:nvSpPr>
        <p:spPr>
          <a:xfrm>
            <a:off x="2068786" y="3161642"/>
            <a:ext cx="1815510" cy="3741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buffer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42DFCC7-60B5-5E46-9D82-9ADB2D2B9B60}"/>
              </a:ext>
            </a:extLst>
          </p:cNvPr>
          <p:cNvCxnSpPr>
            <a:cxnSpLocks/>
          </p:cNvCxnSpPr>
          <p:nvPr/>
        </p:nvCxnSpPr>
        <p:spPr>
          <a:xfrm flipH="1">
            <a:off x="2293124" y="3986376"/>
            <a:ext cx="205788" cy="68661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13EA1D31-9BA1-6543-8BC1-E86DA2D10A30}"/>
              </a:ext>
            </a:extLst>
          </p:cNvPr>
          <p:cNvSpPr/>
          <p:nvPr/>
        </p:nvSpPr>
        <p:spPr>
          <a:xfrm>
            <a:off x="1045234" y="5269964"/>
            <a:ext cx="1780741" cy="43013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0686BD7-57DD-2249-8E3B-8335B0582762}"/>
              </a:ext>
            </a:extLst>
          </p:cNvPr>
          <p:cNvSpPr txBox="1"/>
          <p:nvPr/>
        </p:nvSpPr>
        <p:spPr>
          <a:xfrm>
            <a:off x="1090338" y="5269964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414365B-1046-5742-83D7-C33EFFD75A2C}"/>
              </a:ext>
            </a:extLst>
          </p:cNvPr>
          <p:cNvSpPr txBox="1"/>
          <p:nvPr/>
        </p:nvSpPr>
        <p:spPr>
          <a:xfrm>
            <a:off x="1385612" y="5269964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A795E7E-FD86-3840-A7FF-83BA9AF2F4E1}"/>
              </a:ext>
            </a:extLst>
          </p:cNvPr>
          <p:cNvSpPr txBox="1"/>
          <p:nvPr/>
        </p:nvSpPr>
        <p:spPr>
          <a:xfrm>
            <a:off x="1827652" y="5266222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ag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0AC00C4-96AC-C24E-A88A-B7B6441C9027}"/>
              </a:ext>
            </a:extLst>
          </p:cNvPr>
          <p:cNvSpPr txBox="1"/>
          <p:nvPr/>
        </p:nvSpPr>
        <p:spPr>
          <a:xfrm>
            <a:off x="2358947" y="5266222"/>
            <a:ext cx="395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ay</a:t>
            </a: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96D18E55-7B08-D847-910B-F135DF4F82D9}"/>
              </a:ext>
            </a:extLst>
          </p:cNvPr>
          <p:cNvSpPr/>
          <p:nvPr/>
        </p:nvSpPr>
        <p:spPr>
          <a:xfrm>
            <a:off x="1024382" y="4850777"/>
            <a:ext cx="1780741" cy="30909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buffer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00B0EA8E-9ED9-F444-AC5E-C9091969C6B9}"/>
              </a:ext>
            </a:extLst>
          </p:cNvPr>
          <p:cNvCxnSpPr/>
          <p:nvPr/>
        </p:nvCxnSpPr>
        <p:spPr>
          <a:xfrm>
            <a:off x="1396370" y="5279928"/>
            <a:ext cx="0" cy="4201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4CF4A45B-B5D9-D84C-8EA1-F346FB537AAA}"/>
              </a:ext>
            </a:extLst>
          </p:cNvPr>
          <p:cNvCxnSpPr/>
          <p:nvPr/>
        </p:nvCxnSpPr>
        <p:spPr>
          <a:xfrm>
            <a:off x="1807074" y="5279928"/>
            <a:ext cx="0" cy="4201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343A7AC9-8380-8C41-963A-94BF5403220E}"/>
              </a:ext>
            </a:extLst>
          </p:cNvPr>
          <p:cNvCxnSpPr/>
          <p:nvPr/>
        </p:nvCxnSpPr>
        <p:spPr>
          <a:xfrm>
            <a:off x="2293123" y="5279928"/>
            <a:ext cx="0" cy="4201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B01EDB57-1C1A-DB4B-BE14-046B51301D61}"/>
              </a:ext>
            </a:extLst>
          </p:cNvPr>
          <p:cNvCxnSpPr>
            <a:cxnSpLocks/>
          </p:cNvCxnSpPr>
          <p:nvPr/>
        </p:nvCxnSpPr>
        <p:spPr>
          <a:xfrm>
            <a:off x="3021097" y="3983498"/>
            <a:ext cx="673832" cy="68661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A4CF633C-7B74-E14E-976F-C1ABAAAD5AF7}"/>
              </a:ext>
            </a:extLst>
          </p:cNvPr>
          <p:cNvSpPr/>
          <p:nvPr/>
        </p:nvSpPr>
        <p:spPr>
          <a:xfrm>
            <a:off x="3483499" y="4873800"/>
            <a:ext cx="1579522" cy="30909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buffer</a:t>
            </a:r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1EA7F905-47A1-C44E-9A60-53C71C4F1C4B}"/>
              </a:ext>
            </a:extLst>
          </p:cNvPr>
          <p:cNvSpPr/>
          <p:nvPr/>
        </p:nvSpPr>
        <p:spPr>
          <a:xfrm>
            <a:off x="3477225" y="5290560"/>
            <a:ext cx="1579522" cy="43013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566B4A3-DA3B-C843-984C-9AF7F75C4AF1}"/>
              </a:ext>
            </a:extLst>
          </p:cNvPr>
          <p:cNvSpPr txBox="1"/>
          <p:nvPr/>
        </p:nvSpPr>
        <p:spPr>
          <a:xfrm>
            <a:off x="3595759" y="531909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1134DC8-4814-D447-8956-9717792F03FC}"/>
              </a:ext>
            </a:extLst>
          </p:cNvPr>
          <p:cNvSpPr txBox="1"/>
          <p:nvPr/>
        </p:nvSpPr>
        <p:spPr>
          <a:xfrm>
            <a:off x="3970125" y="531909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bb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691B6D0-D0A6-6C43-AB43-7C705E6340E2}"/>
              </a:ext>
            </a:extLst>
          </p:cNvPr>
          <p:cNvSpPr txBox="1"/>
          <p:nvPr/>
        </p:nvSpPr>
        <p:spPr>
          <a:xfrm>
            <a:off x="4526732" y="5285330"/>
            <a:ext cx="428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cc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9D73554-B0BB-654D-82E2-0986D4AE146F}"/>
              </a:ext>
            </a:extLst>
          </p:cNvPr>
          <p:cNvCxnSpPr/>
          <p:nvPr/>
        </p:nvCxnSpPr>
        <p:spPr>
          <a:xfrm>
            <a:off x="3951929" y="5293670"/>
            <a:ext cx="0" cy="4201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24102B94-69E3-7E45-8421-134A7C833FC6}"/>
              </a:ext>
            </a:extLst>
          </p:cNvPr>
          <p:cNvCxnSpPr/>
          <p:nvPr/>
        </p:nvCxnSpPr>
        <p:spPr>
          <a:xfrm>
            <a:off x="4438879" y="5293850"/>
            <a:ext cx="0" cy="4201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ight Arrow 103">
            <a:extLst>
              <a:ext uri="{FF2B5EF4-FFF2-40B4-BE49-F238E27FC236}">
                <a16:creationId xmlns:a16="http://schemas.microsoft.com/office/drawing/2014/main" id="{F870B521-C154-4549-94ED-26EC37F0EF0E}"/>
              </a:ext>
            </a:extLst>
          </p:cNvPr>
          <p:cNvSpPr/>
          <p:nvPr/>
        </p:nvSpPr>
        <p:spPr>
          <a:xfrm>
            <a:off x="5285158" y="3804147"/>
            <a:ext cx="1255297" cy="37704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BEDF53F0-D1CF-A24C-9DCA-B3153F990D21}"/>
              </a:ext>
            </a:extLst>
          </p:cNvPr>
          <p:cNvSpPr txBox="1"/>
          <p:nvPr/>
        </p:nvSpPr>
        <p:spPr>
          <a:xfrm>
            <a:off x="5049277" y="3509525"/>
            <a:ext cx="2016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clone(&lt;b*, a*&gt;)</a:t>
            </a:r>
          </a:p>
        </p:txBody>
      </p:sp>
      <p:sp>
        <p:nvSpPr>
          <p:cNvPr id="135" name="Rounded Rectangle 134">
            <a:extLst>
              <a:ext uri="{FF2B5EF4-FFF2-40B4-BE49-F238E27FC236}">
                <a16:creationId xmlns:a16="http://schemas.microsoft.com/office/drawing/2014/main" id="{1053F9AE-F66E-C146-815C-1C38385727A9}"/>
              </a:ext>
            </a:extLst>
          </p:cNvPr>
          <p:cNvSpPr/>
          <p:nvPr/>
        </p:nvSpPr>
        <p:spPr>
          <a:xfrm>
            <a:off x="7591182" y="3022433"/>
            <a:ext cx="2303631" cy="114141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6063E5DA-7755-474B-A1C2-B71BEAA3C968}"/>
              </a:ext>
            </a:extLst>
          </p:cNvPr>
          <p:cNvSpPr/>
          <p:nvPr/>
        </p:nvSpPr>
        <p:spPr>
          <a:xfrm>
            <a:off x="7872455" y="3648544"/>
            <a:ext cx="1804754" cy="38464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FF735887-E93E-344C-8787-967152333158}"/>
              </a:ext>
            </a:extLst>
          </p:cNvPr>
          <p:cNvSpPr txBox="1"/>
          <p:nvPr/>
        </p:nvSpPr>
        <p:spPr>
          <a:xfrm>
            <a:off x="7968533" y="3629861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C910E9D0-A3EE-4240-BF4C-876B499DE421}"/>
              </a:ext>
            </a:extLst>
          </p:cNvPr>
          <p:cNvSpPr txBox="1"/>
          <p:nvPr/>
        </p:nvSpPr>
        <p:spPr>
          <a:xfrm>
            <a:off x="8349506" y="3653747"/>
            <a:ext cx="358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AF3EACD0-C638-144B-BF4D-6EB7678CC538}"/>
              </a:ext>
            </a:extLst>
          </p:cNvPr>
          <p:cNvSpPr txBox="1"/>
          <p:nvPr/>
        </p:nvSpPr>
        <p:spPr>
          <a:xfrm>
            <a:off x="9181348" y="364234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06024FBF-FB90-5C43-B7DC-6C5D0A30036E}"/>
              </a:ext>
            </a:extLst>
          </p:cNvPr>
          <p:cNvCxnSpPr>
            <a:cxnSpLocks/>
          </p:cNvCxnSpPr>
          <p:nvPr/>
        </p:nvCxnSpPr>
        <p:spPr>
          <a:xfrm>
            <a:off x="8316764" y="3650341"/>
            <a:ext cx="0" cy="3727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ADC9E5D9-4F5E-3446-B970-E00B16405FA5}"/>
              </a:ext>
            </a:extLst>
          </p:cNvPr>
          <p:cNvCxnSpPr>
            <a:cxnSpLocks/>
          </p:cNvCxnSpPr>
          <p:nvPr/>
        </p:nvCxnSpPr>
        <p:spPr>
          <a:xfrm>
            <a:off x="8679338" y="3660720"/>
            <a:ext cx="0" cy="37067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67FC2F83-647F-6948-9E01-77CFB49D92EF}"/>
              </a:ext>
            </a:extLst>
          </p:cNvPr>
          <p:cNvSpPr/>
          <p:nvPr/>
        </p:nvSpPr>
        <p:spPr>
          <a:xfrm>
            <a:off x="6631113" y="4723550"/>
            <a:ext cx="2164702" cy="121387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3" name="Rounded Rectangle 142">
            <a:extLst>
              <a:ext uri="{FF2B5EF4-FFF2-40B4-BE49-F238E27FC236}">
                <a16:creationId xmlns:a16="http://schemas.microsoft.com/office/drawing/2014/main" id="{BE47393A-4B8C-4845-9AED-1BE934F7A892}"/>
              </a:ext>
            </a:extLst>
          </p:cNvPr>
          <p:cNvSpPr/>
          <p:nvPr/>
        </p:nvSpPr>
        <p:spPr>
          <a:xfrm>
            <a:off x="9104936" y="4730439"/>
            <a:ext cx="1917859" cy="121387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9C7C273F-E4EC-F64B-B031-6C96C72C9155}"/>
              </a:ext>
            </a:extLst>
          </p:cNvPr>
          <p:cNvSpPr/>
          <p:nvPr/>
        </p:nvSpPr>
        <p:spPr>
          <a:xfrm>
            <a:off x="7861699" y="3153559"/>
            <a:ext cx="1815510" cy="3741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buffer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384CC304-EB87-4448-9C31-292A07596697}"/>
              </a:ext>
            </a:extLst>
          </p:cNvPr>
          <p:cNvCxnSpPr>
            <a:cxnSpLocks/>
          </p:cNvCxnSpPr>
          <p:nvPr/>
        </p:nvCxnSpPr>
        <p:spPr>
          <a:xfrm flipH="1">
            <a:off x="8086037" y="4027949"/>
            <a:ext cx="113050" cy="69560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ounded Rectangle 145">
            <a:extLst>
              <a:ext uri="{FF2B5EF4-FFF2-40B4-BE49-F238E27FC236}">
                <a16:creationId xmlns:a16="http://schemas.microsoft.com/office/drawing/2014/main" id="{0BFCD5AA-A976-8543-AB99-6639A3B052A5}"/>
              </a:ext>
            </a:extLst>
          </p:cNvPr>
          <p:cNvSpPr/>
          <p:nvPr/>
        </p:nvSpPr>
        <p:spPr>
          <a:xfrm>
            <a:off x="6838147" y="5320524"/>
            <a:ext cx="1780741" cy="43013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AF0DA870-7C49-DF43-A6B1-19E967292DED}"/>
              </a:ext>
            </a:extLst>
          </p:cNvPr>
          <p:cNvSpPr txBox="1"/>
          <p:nvPr/>
        </p:nvSpPr>
        <p:spPr>
          <a:xfrm>
            <a:off x="6883251" y="5320524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FDE3713A-5D14-6D4C-9443-015CA41E273D}"/>
              </a:ext>
            </a:extLst>
          </p:cNvPr>
          <p:cNvSpPr txBox="1"/>
          <p:nvPr/>
        </p:nvSpPr>
        <p:spPr>
          <a:xfrm>
            <a:off x="7178525" y="5320524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F0EB9BF3-6188-CE46-9BE0-94D310F5A7B2}"/>
              </a:ext>
            </a:extLst>
          </p:cNvPr>
          <p:cNvSpPr txBox="1"/>
          <p:nvPr/>
        </p:nvSpPr>
        <p:spPr>
          <a:xfrm>
            <a:off x="7620565" y="5316782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ag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AF2F5A62-D68F-9842-AD17-1EA12DAD6A0B}"/>
              </a:ext>
            </a:extLst>
          </p:cNvPr>
          <p:cNvSpPr txBox="1"/>
          <p:nvPr/>
        </p:nvSpPr>
        <p:spPr>
          <a:xfrm>
            <a:off x="8151860" y="5316782"/>
            <a:ext cx="395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ay</a:t>
            </a:r>
          </a:p>
        </p:txBody>
      </p:sp>
      <p:sp>
        <p:nvSpPr>
          <p:cNvPr id="151" name="Rounded Rectangle 150">
            <a:extLst>
              <a:ext uri="{FF2B5EF4-FFF2-40B4-BE49-F238E27FC236}">
                <a16:creationId xmlns:a16="http://schemas.microsoft.com/office/drawing/2014/main" id="{9350FBB3-89F5-9946-9225-61DE76BEA1B3}"/>
              </a:ext>
            </a:extLst>
          </p:cNvPr>
          <p:cNvSpPr/>
          <p:nvPr/>
        </p:nvSpPr>
        <p:spPr>
          <a:xfrm>
            <a:off x="6817295" y="4901337"/>
            <a:ext cx="1780741" cy="30909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buffer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869DB73A-23F9-8E4D-8D70-5C394E135B3C}"/>
              </a:ext>
            </a:extLst>
          </p:cNvPr>
          <p:cNvCxnSpPr/>
          <p:nvPr/>
        </p:nvCxnSpPr>
        <p:spPr>
          <a:xfrm>
            <a:off x="7189283" y="5330488"/>
            <a:ext cx="0" cy="4201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5E84B56B-1EEE-5E42-8B9F-8F4D3C19041E}"/>
              </a:ext>
            </a:extLst>
          </p:cNvPr>
          <p:cNvCxnSpPr/>
          <p:nvPr/>
        </p:nvCxnSpPr>
        <p:spPr>
          <a:xfrm>
            <a:off x="7599987" y="5330488"/>
            <a:ext cx="0" cy="4201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D0F53252-3077-C343-BDFB-E60B86E4BD28}"/>
              </a:ext>
            </a:extLst>
          </p:cNvPr>
          <p:cNvCxnSpPr/>
          <p:nvPr/>
        </p:nvCxnSpPr>
        <p:spPr>
          <a:xfrm>
            <a:off x="8086036" y="5330488"/>
            <a:ext cx="0" cy="4201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96C24071-F065-CF41-B1B9-A621CA513190}"/>
              </a:ext>
            </a:extLst>
          </p:cNvPr>
          <p:cNvCxnSpPr>
            <a:cxnSpLocks/>
          </p:cNvCxnSpPr>
          <p:nvPr/>
        </p:nvCxnSpPr>
        <p:spPr>
          <a:xfrm>
            <a:off x="8936758" y="4031398"/>
            <a:ext cx="566988" cy="697593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Rounded Rectangle 155">
            <a:extLst>
              <a:ext uri="{FF2B5EF4-FFF2-40B4-BE49-F238E27FC236}">
                <a16:creationId xmlns:a16="http://schemas.microsoft.com/office/drawing/2014/main" id="{E28FD174-BB6D-8040-B52C-06FC9ECF9B74}"/>
              </a:ext>
            </a:extLst>
          </p:cNvPr>
          <p:cNvSpPr/>
          <p:nvPr/>
        </p:nvSpPr>
        <p:spPr>
          <a:xfrm>
            <a:off x="9276412" y="4924360"/>
            <a:ext cx="1579522" cy="30909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buffer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64BDA9AF-8BCD-9E49-B934-40964A632E2F}"/>
              </a:ext>
            </a:extLst>
          </p:cNvPr>
          <p:cNvSpPr/>
          <p:nvPr/>
        </p:nvSpPr>
        <p:spPr>
          <a:xfrm>
            <a:off x="9270138" y="5341120"/>
            <a:ext cx="1579522" cy="43013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CF1AB5A0-F3F9-9841-B6C7-57A2CA28DF0D}"/>
              </a:ext>
            </a:extLst>
          </p:cNvPr>
          <p:cNvSpPr txBox="1"/>
          <p:nvPr/>
        </p:nvSpPr>
        <p:spPr>
          <a:xfrm>
            <a:off x="9388672" y="536965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5C6B4183-A922-D946-BA63-5B891FD726E9}"/>
              </a:ext>
            </a:extLst>
          </p:cNvPr>
          <p:cNvSpPr txBox="1"/>
          <p:nvPr/>
        </p:nvSpPr>
        <p:spPr>
          <a:xfrm>
            <a:off x="9763038" y="536965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bb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FB6068FD-15AE-294A-8CF3-42CC514ADB74}"/>
              </a:ext>
            </a:extLst>
          </p:cNvPr>
          <p:cNvSpPr txBox="1"/>
          <p:nvPr/>
        </p:nvSpPr>
        <p:spPr>
          <a:xfrm>
            <a:off x="10319645" y="5335890"/>
            <a:ext cx="428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cc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75FE2EA-4716-A44B-8EC1-FE40B24D071E}"/>
              </a:ext>
            </a:extLst>
          </p:cNvPr>
          <p:cNvCxnSpPr/>
          <p:nvPr/>
        </p:nvCxnSpPr>
        <p:spPr>
          <a:xfrm>
            <a:off x="9744842" y="5344230"/>
            <a:ext cx="0" cy="4201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8097C3C3-3F2A-FE4C-BD47-CDAFB5D149A2}"/>
              </a:ext>
            </a:extLst>
          </p:cNvPr>
          <p:cNvCxnSpPr/>
          <p:nvPr/>
        </p:nvCxnSpPr>
        <p:spPr>
          <a:xfrm>
            <a:off x="10231792" y="5344410"/>
            <a:ext cx="0" cy="4201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48817D8E-524A-F34E-AD10-F684C26A3D78}"/>
              </a:ext>
            </a:extLst>
          </p:cNvPr>
          <p:cNvSpPr txBox="1"/>
          <p:nvPr/>
        </p:nvSpPr>
        <p:spPr>
          <a:xfrm>
            <a:off x="8742997" y="3634180"/>
            <a:ext cx="358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03AC51DF-826F-9641-A711-3732D3EBDC06}"/>
              </a:ext>
            </a:extLst>
          </p:cNvPr>
          <p:cNvCxnSpPr>
            <a:cxnSpLocks/>
          </p:cNvCxnSpPr>
          <p:nvPr/>
        </p:nvCxnSpPr>
        <p:spPr>
          <a:xfrm flipH="1">
            <a:off x="9092042" y="3650341"/>
            <a:ext cx="9543" cy="37994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78D14258-58FB-594C-B310-275A633A942E}"/>
              </a:ext>
            </a:extLst>
          </p:cNvPr>
          <p:cNvCxnSpPr>
            <a:cxnSpLocks/>
          </p:cNvCxnSpPr>
          <p:nvPr/>
        </p:nvCxnSpPr>
        <p:spPr>
          <a:xfrm flipH="1">
            <a:off x="8382687" y="4026078"/>
            <a:ext cx="113050" cy="695601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3EAB9715-E143-3F4F-A48A-A5A56DE3AEFA}"/>
              </a:ext>
            </a:extLst>
          </p:cNvPr>
          <p:cNvSpPr txBox="1"/>
          <p:nvPr/>
        </p:nvSpPr>
        <p:spPr>
          <a:xfrm>
            <a:off x="4045033" y="4070022"/>
            <a:ext cx="5404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root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2833FDB0-66A8-614F-8F54-9CA9BD5C7A5E}"/>
              </a:ext>
            </a:extLst>
          </p:cNvPr>
          <p:cNvSpPr txBox="1"/>
          <p:nvPr/>
        </p:nvSpPr>
        <p:spPr>
          <a:xfrm>
            <a:off x="9763038" y="4124551"/>
            <a:ext cx="5404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root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14560AC5-CFBA-BB4E-929A-B71E6421EF95}"/>
              </a:ext>
            </a:extLst>
          </p:cNvPr>
          <p:cNvSpPr txBox="1"/>
          <p:nvPr/>
        </p:nvSpPr>
        <p:spPr>
          <a:xfrm>
            <a:off x="8413256" y="4273942"/>
            <a:ext cx="5613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</a:rPr>
              <a:t>b-&gt;a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58DDB22-7E5F-A54B-A397-5D0A84B24282}"/>
              </a:ext>
            </a:extLst>
          </p:cNvPr>
          <p:cNvCxnSpPr/>
          <p:nvPr/>
        </p:nvCxnSpPr>
        <p:spPr>
          <a:xfrm flipH="1">
            <a:off x="970197" y="5708689"/>
            <a:ext cx="266394" cy="58838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06E176C-DF74-314E-99F5-B839FD00D02B}"/>
              </a:ext>
            </a:extLst>
          </p:cNvPr>
          <p:cNvCxnSpPr/>
          <p:nvPr/>
        </p:nvCxnSpPr>
        <p:spPr>
          <a:xfrm flipH="1">
            <a:off x="1310428" y="5700101"/>
            <a:ext cx="266394" cy="58838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5E9EA86-A135-8642-A029-49BB43B89D38}"/>
              </a:ext>
            </a:extLst>
          </p:cNvPr>
          <p:cNvCxnSpPr/>
          <p:nvPr/>
        </p:nvCxnSpPr>
        <p:spPr>
          <a:xfrm flipH="1">
            <a:off x="1742024" y="5708689"/>
            <a:ext cx="266394" cy="58838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75C079C-139E-9442-BFBF-0613E8615B85}"/>
              </a:ext>
            </a:extLst>
          </p:cNvPr>
          <p:cNvCxnSpPr/>
          <p:nvPr/>
        </p:nvCxnSpPr>
        <p:spPr>
          <a:xfrm flipH="1">
            <a:off x="2190828" y="5686057"/>
            <a:ext cx="266394" cy="58838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9C975BE-6D33-284D-98EF-C8DB15ED16D3}"/>
              </a:ext>
            </a:extLst>
          </p:cNvPr>
          <p:cNvCxnSpPr>
            <a:cxnSpLocks/>
          </p:cNvCxnSpPr>
          <p:nvPr/>
        </p:nvCxnSpPr>
        <p:spPr>
          <a:xfrm>
            <a:off x="3732229" y="5725927"/>
            <a:ext cx="125474" cy="6054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4E4DB5E-FFBF-4D4A-93F3-8C809D5434EA}"/>
              </a:ext>
            </a:extLst>
          </p:cNvPr>
          <p:cNvCxnSpPr>
            <a:cxnSpLocks/>
          </p:cNvCxnSpPr>
          <p:nvPr/>
        </p:nvCxnSpPr>
        <p:spPr>
          <a:xfrm>
            <a:off x="4146102" y="5718846"/>
            <a:ext cx="125474" cy="6054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DDB4916-BE08-BA4E-9B15-FF0B221D46B2}"/>
              </a:ext>
            </a:extLst>
          </p:cNvPr>
          <p:cNvCxnSpPr>
            <a:cxnSpLocks/>
          </p:cNvCxnSpPr>
          <p:nvPr/>
        </p:nvCxnSpPr>
        <p:spPr>
          <a:xfrm>
            <a:off x="4623153" y="5718845"/>
            <a:ext cx="125474" cy="6054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B6CEFDC4-0515-C946-AE64-1BF8FE088D1C}"/>
              </a:ext>
            </a:extLst>
          </p:cNvPr>
          <p:cNvCxnSpPr/>
          <p:nvPr/>
        </p:nvCxnSpPr>
        <p:spPr>
          <a:xfrm flipH="1">
            <a:off x="6802249" y="5758542"/>
            <a:ext cx="266394" cy="58838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647F2E9A-8F90-6140-B15A-DE1382CCF707}"/>
              </a:ext>
            </a:extLst>
          </p:cNvPr>
          <p:cNvCxnSpPr/>
          <p:nvPr/>
        </p:nvCxnSpPr>
        <p:spPr>
          <a:xfrm flipH="1">
            <a:off x="7142480" y="5749954"/>
            <a:ext cx="266394" cy="58838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43584442-CAD8-EA4F-B451-1142CDE79241}"/>
              </a:ext>
            </a:extLst>
          </p:cNvPr>
          <p:cNvCxnSpPr/>
          <p:nvPr/>
        </p:nvCxnSpPr>
        <p:spPr>
          <a:xfrm flipH="1">
            <a:off x="7574076" y="5758542"/>
            <a:ext cx="266394" cy="58838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1B12055-B1F0-354E-B403-48A90586A4D3}"/>
              </a:ext>
            </a:extLst>
          </p:cNvPr>
          <p:cNvCxnSpPr/>
          <p:nvPr/>
        </p:nvCxnSpPr>
        <p:spPr>
          <a:xfrm flipH="1">
            <a:off x="8022880" y="5735910"/>
            <a:ext cx="266394" cy="58838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CD10C59C-FA20-9A46-B380-8183EA512BFA}"/>
              </a:ext>
            </a:extLst>
          </p:cNvPr>
          <p:cNvCxnSpPr>
            <a:cxnSpLocks/>
          </p:cNvCxnSpPr>
          <p:nvPr/>
        </p:nvCxnSpPr>
        <p:spPr>
          <a:xfrm>
            <a:off x="9584766" y="5781449"/>
            <a:ext cx="125474" cy="6054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B7068C8A-FC62-FC49-84AF-A460ECD6A773}"/>
              </a:ext>
            </a:extLst>
          </p:cNvPr>
          <p:cNvCxnSpPr>
            <a:cxnSpLocks/>
          </p:cNvCxnSpPr>
          <p:nvPr/>
        </p:nvCxnSpPr>
        <p:spPr>
          <a:xfrm>
            <a:off x="9998639" y="5774368"/>
            <a:ext cx="125474" cy="6054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5127429F-63D1-AD43-B26A-F742459284DF}"/>
              </a:ext>
            </a:extLst>
          </p:cNvPr>
          <p:cNvCxnSpPr>
            <a:cxnSpLocks/>
          </p:cNvCxnSpPr>
          <p:nvPr/>
        </p:nvCxnSpPr>
        <p:spPr>
          <a:xfrm>
            <a:off x="10475690" y="5774367"/>
            <a:ext cx="125474" cy="6054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872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 animBg="1"/>
      <p:bldP spid="136" grpId="0" animBg="1"/>
      <p:bldP spid="137" grpId="0"/>
      <p:bldP spid="138" grpId="0"/>
      <p:bldP spid="139" grpId="0"/>
      <p:bldP spid="142" grpId="0" animBg="1"/>
      <p:bldP spid="143" grpId="0" animBg="1"/>
      <p:bldP spid="144" grpId="0" animBg="1"/>
      <p:bldP spid="146" grpId="0" animBg="1"/>
      <p:bldP spid="147" grpId="0"/>
      <p:bldP spid="148" grpId="0"/>
      <p:bldP spid="149" grpId="0"/>
      <p:bldP spid="150" grpId="0"/>
      <p:bldP spid="151" grpId="0" animBg="1"/>
      <p:bldP spid="156" grpId="0" animBg="1"/>
      <p:bldP spid="157" grpId="0" animBg="1"/>
      <p:bldP spid="158" grpId="0"/>
      <p:bldP spid="159" grpId="0"/>
      <p:bldP spid="160" grpId="0"/>
      <p:bldP spid="165" grpId="0"/>
      <p:bldP spid="169" grpId="0"/>
      <p:bldP spid="17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F5F0A-7684-554D-84B2-98A4FCB9F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0A4FA-4AD5-0F45-B044-25B11C5B2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443786" cy="3239756"/>
          </a:xfrm>
        </p:spPr>
        <p:txBody>
          <a:bodyPr/>
          <a:lstStyle/>
          <a:p>
            <a:r>
              <a:rPr lang="en-US" dirty="0"/>
              <a:t>Clone done at all but implementation layer</a:t>
            </a:r>
          </a:p>
          <a:p>
            <a:pPr lvl="1"/>
            <a:r>
              <a:rPr lang="en-US" dirty="0"/>
              <a:t>Had to redesign and implement pivot table to compute prefix at edges</a:t>
            </a:r>
          </a:p>
          <a:p>
            <a:pPr lvl="1"/>
            <a:r>
              <a:rPr lang="en-US" dirty="0"/>
              <a:t>Rewrote implementation code using linear types</a:t>
            </a:r>
          </a:p>
          <a:p>
            <a:r>
              <a:rPr lang="en-US" dirty="0"/>
              <a:t>Worked on the full refinement stack</a:t>
            </a:r>
          </a:p>
          <a:p>
            <a:pPr lvl="1"/>
            <a:r>
              <a:rPr lang="en-US" dirty="0"/>
              <a:t>Find refinement beneficial for development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9E8BBA-60B3-0B4D-8B98-50F720665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940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7FC51-B519-E242-9365-D7488BE30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of Refinement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3CF20-B2AB-2946-8BEC-B5C777EB0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01055"/>
          </a:xfrm>
        </p:spPr>
        <p:txBody>
          <a:bodyPr>
            <a:normAutofit/>
          </a:bodyPr>
          <a:lstStyle/>
          <a:p>
            <a:r>
              <a:rPr lang="en-US" dirty="0"/>
              <a:t>Separation of Reasoning</a:t>
            </a:r>
          </a:p>
          <a:p>
            <a:pPr lvl="1"/>
            <a:r>
              <a:rPr lang="en-US" dirty="0"/>
              <a:t>Each layer focus on different complexities</a:t>
            </a:r>
          </a:p>
          <a:p>
            <a:pPr lvl="1"/>
            <a:r>
              <a:rPr lang="en-US" dirty="0"/>
              <a:t>Modification to one layer does not require reasoning about the whole stack</a:t>
            </a:r>
          </a:p>
          <a:p>
            <a:r>
              <a:rPr lang="en-US" dirty="0"/>
              <a:t>Robust Design Prototyping</a:t>
            </a:r>
          </a:p>
          <a:p>
            <a:pPr lvl="1"/>
            <a:r>
              <a:rPr lang="en-US" dirty="0"/>
              <a:t>Can verify correctness of designs before implementing the full stack</a:t>
            </a:r>
          </a:p>
          <a:p>
            <a:r>
              <a:rPr lang="en-US" dirty="0"/>
              <a:t>Clear Design</a:t>
            </a:r>
          </a:p>
          <a:p>
            <a:pPr lvl="1"/>
            <a:r>
              <a:rPr lang="en-US" dirty="0"/>
              <a:t>Design is written in formal definitions instead of design doc</a:t>
            </a:r>
          </a:p>
          <a:p>
            <a:pPr lvl="1"/>
            <a:r>
              <a:rPr lang="en-US" dirty="0"/>
              <a:t>Easier for collaboration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4515E0-5442-214C-9191-0D42B0080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71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82CE1-9F31-2343-849F-E033AC03C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VeriB</a:t>
            </a:r>
            <a:r>
              <a:rPr lang="el-GR" dirty="0"/>
              <a:t>ε</a:t>
            </a:r>
            <a:r>
              <a:rPr lang="en-US" dirty="0" err="1"/>
              <a:t>trFS</a:t>
            </a:r>
            <a:r>
              <a:rPr lang="en-US" dirty="0"/>
              <a:t> Designs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B641D-C240-DD40-B1A7-A26968ECC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2345908"/>
          </a:xfrm>
        </p:spPr>
        <p:txBody>
          <a:bodyPr>
            <a:normAutofit/>
          </a:bodyPr>
          <a:lstStyle/>
          <a:p>
            <a:r>
              <a:rPr lang="en-US" dirty="0"/>
              <a:t>Filesystem built on top of key value store</a:t>
            </a:r>
          </a:p>
          <a:p>
            <a:r>
              <a:rPr lang="en-US" dirty="0"/>
              <a:t>Why?</a:t>
            </a:r>
          </a:p>
          <a:p>
            <a:pPr lvl="1"/>
            <a:r>
              <a:rPr lang="en-US" dirty="0"/>
              <a:t>Better performance (see b</a:t>
            </a:r>
            <a:r>
              <a:rPr lang="el-GR" dirty="0"/>
              <a:t>ε</a:t>
            </a:r>
            <a:r>
              <a:rPr lang="en-US" dirty="0" err="1"/>
              <a:t>trfs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KV store semantics are simpler</a:t>
            </a:r>
          </a:p>
          <a:p>
            <a:pPr lvl="1"/>
            <a:r>
              <a:rPr lang="en-US" dirty="0"/>
              <a:t>Can implement filesystem using higher level abstractions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23C553-FDEA-4441-8108-246E571FE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5702DC-A452-0340-AB1E-189135F286D8}"/>
              </a:ext>
            </a:extLst>
          </p:cNvPr>
          <p:cNvSpPr/>
          <p:nvPr/>
        </p:nvSpPr>
        <p:spPr>
          <a:xfrm>
            <a:off x="3977974" y="4348789"/>
            <a:ext cx="3791089" cy="20075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F02156-5858-F34E-9E87-8CAEB7DE93E7}"/>
              </a:ext>
            </a:extLst>
          </p:cNvPr>
          <p:cNvSpPr txBox="1"/>
          <p:nvPr/>
        </p:nvSpPr>
        <p:spPr>
          <a:xfrm>
            <a:off x="4078831" y="4348790"/>
            <a:ext cx="1455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filesystem</a:t>
            </a:r>
          </a:p>
        </p:txBody>
      </p:sp>
      <p:sp>
        <p:nvSpPr>
          <p:cNvPr id="13" name="Can 12">
            <a:extLst>
              <a:ext uri="{FF2B5EF4-FFF2-40B4-BE49-F238E27FC236}">
                <a16:creationId xmlns:a16="http://schemas.microsoft.com/office/drawing/2014/main" id="{2F05AC9D-480A-994C-96C7-BEC53FA00581}"/>
              </a:ext>
            </a:extLst>
          </p:cNvPr>
          <p:cNvSpPr/>
          <p:nvPr/>
        </p:nvSpPr>
        <p:spPr>
          <a:xfrm>
            <a:off x="6552111" y="4825107"/>
            <a:ext cx="959461" cy="133375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328499-C25B-9A43-8264-7009BEC6D8E4}"/>
              </a:ext>
            </a:extLst>
          </p:cNvPr>
          <p:cNvSpPr txBox="1"/>
          <p:nvPr/>
        </p:nvSpPr>
        <p:spPr>
          <a:xfrm>
            <a:off x="6552111" y="5373820"/>
            <a:ext cx="982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KV Store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416778E3-0F6E-C641-8A89-B53EED059F6F}"/>
              </a:ext>
            </a:extLst>
          </p:cNvPr>
          <p:cNvSpPr/>
          <p:nvPr/>
        </p:nvSpPr>
        <p:spPr>
          <a:xfrm>
            <a:off x="3338064" y="5353352"/>
            <a:ext cx="981145" cy="386297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B3CAD8-AFD2-454B-81C3-7A4F55F20C45}"/>
              </a:ext>
            </a:extLst>
          </p:cNvPr>
          <p:cNvSpPr txBox="1"/>
          <p:nvPr/>
        </p:nvSpPr>
        <p:spPr>
          <a:xfrm>
            <a:off x="2220491" y="4770153"/>
            <a:ext cx="2071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filesys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client request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2F1C274C-9E24-DC4F-9C2B-3C7A33F37673}"/>
              </a:ext>
            </a:extLst>
          </p:cNvPr>
          <p:cNvSpPr/>
          <p:nvPr/>
        </p:nvSpPr>
        <p:spPr>
          <a:xfrm>
            <a:off x="6049429" y="5167512"/>
            <a:ext cx="457190" cy="26994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2D3BAFEE-96A5-FA4F-BD27-08C92A5B3036}"/>
              </a:ext>
            </a:extLst>
          </p:cNvPr>
          <p:cNvSpPr/>
          <p:nvPr/>
        </p:nvSpPr>
        <p:spPr>
          <a:xfrm>
            <a:off x="6033432" y="5491985"/>
            <a:ext cx="457190" cy="26994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D9333C5-F93D-1044-94D3-4B85ADDFD545}"/>
              </a:ext>
            </a:extLst>
          </p:cNvPr>
          <p:cNvSpPr/>
          <p:nvPr/>
        </p:nvSpPr>
        <p:spPr>
          <a:xfrm>
            <a:off x="4314900" y="5031668"/>
            <a:ext cx="1734528" cy="10111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Filesystem</a:t>
            </a:r>
          </a:p>
          <a:p>
            <a:pPr algn="ctr"/>
            <a:r>
              <a:rPr lang="en-US" dirty="0"/>
              <a:t>abstraction</a:t>
            </a:r>
          </a:p>
        </p:txBody>
      </p:sp>
    </p:spTree>
    <p:extLst>
      <p:ext uri="{BB962C8B-B14F-4D97-AF65-F5344CB8AC3E}">
        <p14:creationId xmlns:p14="http://schemas.microsoft.com/office/powerpoint/2010/main" val="2708701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2DD60-868F-4D4E-87F7-9AA8F472C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Point: </a:t>
            </a:r>
            <a:r>
              <a:rPr lang="en-US" dirty="0" err="1"/>
              <a:t>VeriB</a:t>
            </a:r>
            <a:r>
              <a:rPr lang="el-GR" dirty="0"/>
              <a:t>ε</a:t>
            </a:r>
            <a:r>
              <a:rPr lang="en-US" dirty="0" err="1"/>
              <a:t>trKV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84F48-5F8B-044A-A4D2-53A462C33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339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verified crash-safe KV store</a:t>
            </a:r>
          </a:p>
          <a:p>
            <a:pPr lvl="1"/>
            <a:r>
              <a:rPr lang="en-US" dirty="0"/>
              <a:t>Model KV store, block cache, disk as state machines</a:t>
            </a:r>
          </a:p>
          <a:p>
            <a:pPr lvl="1"/>
            <a:r>
              <a:rPr lang="en-US" dirty="0"/>
              <a:t>Use state machine refinement</a:t>
            </a:r>
          </a:p>
          <a:p>
            <a:pPr lvl="1"/>
            <a:r>
              <a:rPr lang="en-US" dirty="0"/>
              <a:t>Encouraging single thread performance</a:t>
            </a:r>
          </a:p>
          <a:p>
            <a:r>
              <a:rPr lang="en-US" dirty="0"/>
              <a:t>Ongoing verification technique improvements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3B457D-614D-8E4B-8C78-84A1EA8C3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4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815B586-5849-F14D-9BB0-213CB7E2F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806" y="3789254"/>
            <a:ext cx="845288" cy="88553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3E08E40-4A43-7A43-B83B-F7E87DF17BE6}"/>
              </a:ext>
            </a:extLst>
          </p:cNvPr>
          <p:cNvSpPr/>
          <p:nvPr/>
        </p:nvSpPr>
        <p:spPr>
          <a:xfrm>
            <a:off x="2149246" y="3908855"/>
            <a:ext cx="47224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/>
              <a:t>Andrea: Linearity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Reduce implementation proof burden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2B1430-A2CA-1E43-810C-7BA590EDB62C}"/>
              </a:ext>
            </a:extLst>
          </p:cNvPr>
          <p:cNvSpPr txBox="1"/>
          <p:nvPr/>
        </p:nvSpPr>
        <p:spPr>
          <a:xfrm>
            <a:off x="2603036" y="4934721"/>
            <a:ext cx="42686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Travis: Thread Level Concurrency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Utilize concurrency in verified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 performance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F008D1-F85D-7D40-B82F-E286824302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19" t="11092" r="9796" b="9535"/>
          <a:stretch/>
        </p:blipFill>
        <p:spPr>
          <a:xfrm>
            <a:off x="1479805" y="5015626"/>
            <a:ext cx="845289" cy="84242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63013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0BDA2-6D8B-7243-A941-4B58715BF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FCF63-61E4-AB4C-994F-370E576C7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9840686" cy="2393349"/>
          </a:xfrm>
        </p:spPr>
        <p:txBody>
          <a:bodyPr>
            <a:normAutofit/>
          </a:bodyPr>
          <a:lstStyle/>
          <a:p>
            <a:r>
              <a:rPr lang="en-US" dirty="0"/>
              <a:t>Add a new KV store operation – clone</a:t>
            </a:r>
          </a:p>
          <a:p>
            <a:pPr lvl="1"/>
            <a:r>
              <a:rPr lang="en-US" dirty="0"/>
              <a:t>Clone can be used to support FS operations</a:t>
            </a:r>
            <a:endParaRPr lang="en-US" dirty="0">
              <a:sym typeface="Wingdings" pitchFamily="2" charset="2"/>
            </a:endParaRPr>
          </a:p>
          <a:p>
            <a:pPr lvl="2"/>
            <a:r>
              <a:rPr lang="en-US" dirty="0">
                <a:sym typeface="Wingdings" pitchFamily="2" charset="2"/>
              </a:rPr>
              <a:t>rename, remove, efficient copy, and snapshotting</a:t>
            </a:r>
          </a:p>
          <a:p>
            <a:pPr lvl="1"/>
            <a:r>
              <a:rPr lang="en-US" dirty="0"/>
              <a:t>Assess verification techniques that we are using now</a:t>
            </a:r>
          </a:p>
          <a:p>
            <a:pPr lvl="2"/>
            <a:r>
              <a:rPr lang="en-US" dirty="0"/>
              <a:t>State machine refinement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2B1F9B-236E-854A-AD3B-094975218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5</a:t>
            </a:fld>
            <a:endParaRPr lang="en-US"/>
          </a:p>
        </p:txBody>
      </p:sp>
      <p:pic>
        <p:nvPicPr>
          <p:cNvPr id="3078" name="Picture 6" descr="chi | Trending Gifs">
            <a:extLst>
              <a:ext uri="{FF2B5EF4-FFF2-40B4-BE49-F238E27FC236}">
                <a16:creationId xmlns:a16="http://schemas.microsoft.com/office/drawing/2014/main" id="{DFCEFF7E-7702-A043-BB5C-B96BC9546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925" y="4099527"/>
            <a:ext cx="3191130" cy="2393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550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CB13D-743E-DA4B-81B7-3B11D0217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State Machine Refinement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57A6B-CEF9-EA42-B4F6-F12581852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4070"/>
            <a:ext cx="10419081" cy="235916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Levels of state machines, each layer refines the layer above</a:t>
            </a:r>
          </a:p>
          <a:p>
            <a:pPr lvl="1"/>
            <a:r>
              <a:rPr lang="en-US" dirty="0"/>
              <a:t>A high-level state machine</a:t>
            </a:r>
          </a:p>
          <a:p>
            <a:pPr lvl="2"/>
            <a:r>
              <a:rPr lang="en-US" dirty="0"/>
              <a:t>specify allowable behaviors, capture essential features </a:t>
            </a:r>
          </a:p>
          <a:p>
            <a:pPr lvl="1"/>
            <a:r>
              <a:rPr lang="en-US" dirty="0"/>
              <a:t>A concrete state machine</a:t>
            </a:r>
          </a:p>
          <a:p>
            <a:pPr lvl="2"/>
            <a:r>
              <a:rPr lang="en-US" dirty="0"/>
              <a:t>adds more implementation details</a:t>
            </a:r>
          </a:p>
          <a:p>
            <a:pPr lvl="2"/>
            <a:r>
              <a:rPr lang="en-US" dirty="0"/>
              <a:t>can be interpreted as a state machine in the layer above</a:t>
            </a:r>
          </a:p>
          <a:p>
            <a:pPr lvl="2"/>
            <a:r>
              <a:rPr lang="en-US" dirty="0"/>
              <a:t>a step in the concrete state machine can be mapped to a step in the layer above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E496A6-81BD-134E-8A45-9277D96DD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3B594E-439D-CE49-A81F-32CE3337E8D8}"/>
              </a:ext>
            </a:extLst>
          </p:cNvPr>
          <p:cNvSpPr/>
          <p:nvPr/>
        </p:nvSpPr>
        <p:spPr>
          <a:xfrm>
            <a:off x="2410974" y="4320078"/>
            <a:ext cx="1709158" cy="592277"/>
          </a:xfrm>
          <a:prstGeom prst="rect">
            <a:avLst/>
          </a:prstGeom>
          <a:solidFill>
            <a:srgbClr val="F6E0CC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Up Arrow 5">
            <a:extLst>
              <a:ext uri="{FF2B5EF4-FFF2-40B4-BE49-F238E27FC236}">
                <a16:creationId xmlns:a16="http://schemas.microsoft.com/office/drawing/2014/main" id="{89036A42-1105-E846-8913-6B2E63465941}"/>
              </a:ext>
            </a:extLst>
          </p:cNvPr>
          <p:cNvSpPr/>
          <p:nvPr/>
        </p:nvSpPr>
        <p:spPr>
          <a:xfrm>
            <a:off x="3085685" y="4912355"/>
            <a:ext cx="297595" cy="556873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4FA855-8081-FF42-A74C-C96E9FBE9B44}"/>
              </a:ext>
            </a:extLst>
          </p:cNvPr>
          <p:cNvSpPr txBox="1"/>
          <p:nvPr/>
        </p:nvSpPr>
        <p:spPr>
          <a:xfrm>
            <a:off x="2410973" y="4328297"/>
            <a:ext cx="1709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 level</a:t>
            </a:r>
          </a:p>
          <a:p>
            <a:pPr algn="ctr"/>
            <a:r>
              <a:rPr lang="en-US" dirty="0"/>
              <a:t>state machine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6964EB-B34C-6E40-8C19-1642D66D0E35}"/>
              </a:ext>
            </a:extLst>
          </p:cNvPr>
          <p:cNvSpPr/>
          <p:nvPr/>
        </p:nvSpPr>
        <p:spPr>
          <a:xfrm>
            <a:off x="2410974" y="5385469"/>
            <a:ext cx="1709158" cy="6340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D7004C-404C-794F-AC35-9F10C666A3A5}"/>
              </a:ext>
            </a:extLst>
          </p:cNvPr>
          <p:cNvSpPr txBox="1"/>
          <p:nvPr/>
        </p:nvSpPr>
        <p:spPr>
          <a:xfrm>
            <a:off x="2410973" y="5406955"/>
            <a:ext cx="1709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concrete </a:t>
            </a:r>
          </a:p>
          <a:p>
            <a:pPr algn="ctr"/>
            <a:r>
              <a:rPr lang="en-US" dirty="0"/>
              <a:t>state machine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9912F8C-CA1F-1445-B4D5-6EA044AAF371}"/>
              </a:ext>
            </a:extLst>
          </p:cNvPr>
          <p:cNvSpPr/>
          <p:nvPr/>
        </p:nvSpPr>
        <p:spPr>
          <a:xfrm>
            <a:off x="5367534" y="4291882"/>
            <a:ext cx="1709158" cy="592277"/>
          </a:xfrm>
          <a:prstGeom prst="rect">
            <a:avLst/>
          </a:prstGeom>
          <a:solidFill>
            <a:srgbClr val="F6E0CC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Up Arrow 23">
            <a:extLst>
              <a:ext uri="{FF2B5EF4-FFF2-40B4-BE49-F238E27FC236}">
                <a16:creationId xmlns:a16="http://schemas.microsoft.com/office/drawing/2014/main" id="{F0B17A1D-1473-CD44-9558-4619E0810D01}"/>
              </a:ext>
            </a:extLst>
          </p:cNvPr>
          <p:cNvSpPr/>
          <p:nvPr/>
        </p:nvSpPr>
        <p:spPr>
          <a:xfrm>
            <a:off x="6042245" y="4884159"/>
            <a:ext cx="297595" cy="556873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05187BA-4497-1A4F-A103-5A4EAB6B53FB}"/>
              </a:ext>
            </a:extLst>
          </p:cNvPr>
          <p:cNvSpPr txBox="1"/>
          <p:nvPr/>
        </p:nvSpPr>
        <p:spPr>
          <a:xfrm>
            <a:off x="5367533" y="4300101"/>
            <a:ext cx="1709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 level</a:t>
            </a:r>
          </a:p>
          <a:p>
            <a:pPr algn="ctr"/>
            <a:r>
              <a:rPr lang="en-US" dirty="0"/>
              <a:t>state machine’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6FD4A0-F81D-A646-AB4E-67C2441CC147}"/>
              </a:ext>
            </a:extLst>
          </p:cNvPr>
          <p:cNvSpPr/>
          <p:nvPr/>
        </p:nvSpPr>
        <p:spPr>
          <a:xfrm>
            <a:off x="5367534" y="5357273"/>
            <a:ext cx="1709158" cy="6340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88BDA7-2A27-BD4E-B148-EB6306B79DA0}"/>
              </a:ext>
            </a:extLst>
          </p:cNvPr>
          <p:cNvSpPr txBox="1"/>
          <p:nvPr/>
        </p:nvSpPr>
        <p:spPr>
          <a:xfrm>
            <a:off x="5367533" y="5378759"/>
            <a:ext cx="1709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concrete </a:t>
            </a:r>
          </a:p>
          <a:p>
            <a:pPr algn="ctr"/>
            <a:r>
              <a:rPr lang="en-US" dirty="0"/>
              <a:t>state machine’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745BD4-0B25-7D46-A55E-41561604B462}"/>
              </a:ext>
            </a:extLst>
          </p:cNvPr>
          <p:cNvSpPr txBox="1"/>
          <p:nvPr/>
        </p:nvSpPr>
        <p:spPr>
          <a:xfrm>
            <a:off x="1874233" y="4970560"/>
            <a:ext cx="1163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Interpret()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BEC59B-7720-FA4C-A67C-EDF4627A1DB9}"/>
              </a:ext>
            </a:extLst>
          </p:cNvPr>
          <p:cNvSpPr txBox="1"/>
          <p:nvPr/>
        </p:nvSpPr>
        <p:spPr>
          <a:xfrm>
            <a:off x="6377967" y="4947154"/>
            <a:ext cx="1163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Interpret()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A20C32C-3B07-E04A-9564-810B5E2C3A2D}"/>
              </a:ext>
            </a:extLst>
          </p:cNvPr>
          <p:cNvCxnSpPr>
            <a:cxnSpLocks/>
          </p:cNvCxnSpPr>
          <p:nvPr/>
        </p:nvCxnSpPr>
        <p:spPr>
          <a:xfrm>
            <a:off x="4120131" y="5674313"/>
            <a:ext cx="124740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6C5B065-B9DA-6447-8413-EE1E581D5A7E}"/>
              </a:ext>
            </a:extLst>
          </p:cNvPr>
          <p:cNvCxnSpPr>
            <a:cxnSpLocks/>
          </p:cNvCxnSpPr>
          <p:nvPr/>
        </p:nvCxnSpPr>
        <p:spPr>
          <a:xfrm>
            <a:off x="4120131" y="4588020"/>
            <a:ext cx="1247402" cy="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7E030F9-349D-5B42-A8F8-9DD04C24DED9}"/>
              </a:ext>
            </a:extLst>
          </p:cNvPr>
          <p:cNvSpPr txBox="1"/>
          <p:nvPr/>
        </p:nvSpPr>
        <p:spPr>
          <a:xfrm>
            <a:off x="4436210" y="4218688"/>
            <a:ext cx="583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BE21517-B0A8-324A-9D44-7C1B80D19E71}"/>
              </a:ext>
            </a:extLst>
          </p:cNvPr>
          <p:cNvSpPr txBox="1"/>
          <p:nvPr/>
        </p:nvSpPr>
        <p:spPr>
          <a:xfrm>
            <a:off x="4420983" y="5317339"/>
            <a:ext cx="583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</a:t>
            </a:r>
          </a:p>
        </p:txBody>
      </p:sp>
    </p:spTree>
    <p:extLst>
      <p:ext uri="{BB962C8B-B14F-4D97-AF65-F5344CB8AC3E}">
        <p14:creationId xmlns:p14="http://schemas.microsoft.com/office/powerpoint/2010/main" val="1875121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Up Arrow 66">
            <a:extLst>
              <a:ext uri="{FF2B5EF4-FFF2-40B4-BE49-F238E27FC236}">
                <a16:creationId xmlns:a16="http://schemas.microsoft.com/office/drawing/2014/main" id="{19646460-C16E-8742-A385-02B41831B58F}"/>
              </a:ext>
            </a:extLst>
          </p:cNvPr>
          <p:cNvSpPr/>
          <p:nvPr/>
        </p:nvSpPr>
        <p:spPr>
          <a:xfrm>
            <a:off x="2143982" y="4347745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Up Arrow 65">
            <a:extLst>
              <a:ext uri="{FF2B5EF4-FFF2-40B4-BE49-F238E27FC236}">
                <a16:creationId xmlns:a16="http://schemas.microsoft.com/office/drawing/2014/main" id="{867C0487-D949-0049-85F2-DA8ACEFA3E3D}"/>
              </a:ext>
            </a:extLst>
          </p:cNvPr>
          <p:cNvSpPr/>
          <p:nvPr/>
        </p:nvSpPr>
        <p:spPr>
          <a:xfrm>
            <a:off x="2133096" y="3289240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B7F7C11-A64C-9646-A253-D963D598B170}"/>
              </a:ext>
            </a:extLst>
          </p:cNvPr>
          <p:cNvSpPr/>
          <p:nvPr/>
        </p:nvSpPr>
        <p:spPr>
          <a:xfrm>
            <a:off x="1501215" y="1657513"/>
            <a:ext cx="1709158" cy="592277"/>
          </a:xfrm>
          <a:prstGeom prst="rect">
            <a:avLst/>
          </a:prstGeom>
          <a:solidFill>
            <a:srgbClr val="F6E0CC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A0A2CE-E8DD-1048-A47F-C75EED0FC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159240" cy="1325563"/>
          </a:xfrm>
        </p:spPr>
        <p:txBody>
          <a:bodyPr/>
          <a:lstStyle/>
          <a:p>
            <a:r>
              <a:rPr lang="en-US" dirty="0"/>
              <a:t>Background: KV store refinement stack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A20B7D-DE50-E144-96C0-E532E4C2E2C7}"/>
              </a:ext>
            </a:extLst>
          </p:cNvPr>
          <p:cNvSpPr txBox="1"/>
          <p:nvPr/>
        </p:nvSpPr>
        <p:spPr>
          <a:xfrm>
            <a:off x="5218922" y="1653266"/>
            <a:ext cx="42637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Map Level: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KV store modeled as an infinite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Trusted Specification</a:t>
            </a:r>
          </a:p>
        </p:txBody>
      </p:sp>
      <p:sp>
        <p:nvSpPr>
          <p:cNvPr id="41" name="Up Arrow 40">
            <a:extLst>
              <a:ext uri="{FF2B5EF4-FFF2-40B4-BE49-F238E27FC236}">
                <a16:creationId xmlns:a16="http://schemas.microsoft.com/office/drawing/2014/main" id="{45B40A61-A87C-2841-93EB-2DCB9AC0FD53}"/>
              </a:ext>
            </a:extLst>
          </p:cNvPr>
          <p:cNvSpPr/>
          <p:nvPr/>
        </p:nvSpPr>
        <p:spPr>
          <a:xfrm>
            <a:off x="2133096" y="2267671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697D383-2DEA-664B-8838-9C02F9B2A88E}"/>
              </a:ext>
            </a:extLst>
          </p:cNvPr>
          <p:cNvSpPr/>
          <p:nvPr/>
        </p:nvSpPr>
        <p:spPr>
          <a:xfrm>
            <a:off x="1369460" y="2644273"/>
            <a:ext cx="2090467" cy="6340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A733470-9893-D547-9A74-04893960A240}"/>
              </a:ext>
            </a:extLst>
          </p:cNvPr>
          <p:cNvSpPr/>
          <p:nvPr/>
        </p:nvSpPr>
        <p:spPr>
          <a:xfrm>
            <a:off x="1113745" y="3702740"/>
            <a:ext cx="2601893" cy="6340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B2F2F0-AF07-4544-80B1-F8DA5A09B08C}"/>
              </a:ext>
            </a:extLst>
          </p:cNvPr>
          <p:cNvSpPr txBox="1"/>
          <p:nvPr/>
        </p:nvSpPr>
        <p:spPr>
          <a:xfrm>
            <a:off x="1369459" y="2789501"/>
            <a:ext cx="2090467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Abstract 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68B7F88-602F-4D4F-8D1C-3047C8A87382}"/>
              </a:ext>
            </a:extLst>
          </p:cNvPr>
          <p:cNvSpPr txBox="1"/>
          <p:nvPr/>
        </p:nvSpPr>
        <p:spPr>
          <a:xfrm>
            <a:off x="1117868" y="3835114"/>
            <a:ext cx="2601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Pivot 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4BBC734-924E-6943-971A-FA22FAC67877}"/>
              </a:ext>
            </a:extLst>
          </p:cNvPr>
          <p:cNvSpPr txBox="1"/>
          <p:nvPr/>
        </p:nvSpPr>
        <p:spPr>
          <a:xfrm>
            <a:off x="1501212" y="1780808"/>
            <a:ext cx="1709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Map&lt;K,V&gt;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80B50B-9182-FE45-B831-EB075F6C0880}"/>
              </a:ext>
            </a:extLst>
          </p:cNvPr>
          <p:cNvSpPr/>
          <p:nvPr/>
        </p:nvSpPr>
        <p:spPr>
          <a:xfrm>
            <a:off x="185058" y="6520543"/>
            <a:ext cx="272142" cy="228600"/>
          </a:xfrm>
          <a:prstGeom prst="rect">
            <a:avLst/>
          </a:prstGeom>
          <a:solidFill>
            <a:srgbClr val="F6E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EF0BCB-77F0-CF44-BADD-1DD1A7873087}"/>
              </a:ext>
            </a:extLst>
          </p:cNvPr>
          <p:cNvSpPr txBox="1"/>
          <p:nvPr/>
        </p:nvSpPr>
        <p:spPr>
          <a:xfrm>
            <a:off x="416474" y="6507843"/>
            <a:ext cx="1691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trusted component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2DB62FF-7E31-0949-BE90-0E6EA573535A}"/>
              </a:ext>
            </a:extLst>
          </p:cNvPr>
          <p:cNvSpPr/>
          <p:nvPr/>
        </p:nvSpPr>
        <p:spPr>
          <a:xfrm>
            <a:off x="2105066" y="6520543"/>
            <a:ext cx="272142" cy="23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B32E8C7-8632-884A-963C-B18B1A5D25FD}"/>
              </a:ext>
            </a:extLst>
          </p:cNvPr>
          <p:cNvSpPr txBox="1"/>
          <p:nvPr/>
        </p:nvSpPr>
        <p:spPr>
          <a:xfrm>
            <a:off x="2349993" y="6491967"/>
            <a:ext cx="12041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state machine</a:t>
            </a:r>
          </a:p>
        </p:txBody>
      </p:sp>
      <p:sp>
        <p:nvSpPr>
          <p:cNvPr id="53" name="Up Arrow 52">
            <a:extLst>
              <a:ext uri="{FF2B5EF4-FFF2-40B4-BE49-F238E27FC236}">
                <a16:creationId xmlns:a16="http://schemas.microsoft.com/office/drawing/2014/main" id="{A9B6F739-910D-DA48-A15C-E39B0F16265E}"/>
              </a:ext>
            </a:extLst>
          </p:cNvPr>
          <p:cNvSpPr/>
          <p:nvPr/>
        </p:nvSpPr>
        <p:spPr>
          <a:xfrm>
            <a:off x="5344500" y="6480955"/>
            <a:ext cx="251170" cy="268188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D679CE3-3865-6241-A067-FE6791560DBE}"/>
              </a:ext>
            </a:extLst>
          </p:cNvPr>
          <p:cNvSpPr txBox="1"/>
          <p:nvPr/>
        </p:nvSpPr>
        <p:spPr>
          <a:xfrm>
            <a:off x="5558465" y="6491968"/>
            <a:ext cx="1329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refines relation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74BC1BB-D813-DC4A-B213-4FB78DB902BF}"/>
              </a:ext>
            </a:extLst>
          </p:cNvPr>
          <p:cNvSpPr txBox="1"/>
          <p:nvPr/>
        </p:nvSpPr>
        <p:spPr>
          <a:xfrm>
            <a:off x="3860995" y="6480954"/>
            <a:ext cx="1446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compilable</a:t>
            </a:r>
            <a:r>
              <a:rPr lang="en-US" sz="1400" dirty="0"/>
              <a:t> code</a:t>
            </a:r>
          </a:p>
        </p:txBody>
      </p:sp>
      <p:sp>
        <p:nvSpPr>
          <p:cNvPr id="59" name="Folded Corner 58">
            <a:extLst>
              <a:ext uri="{FF2B5EF4-FFF2-40B4-BE49-F238E27FC236}">
                <a16:creationId xmlns:a16="http://schemas.microsoft.com/office/drawing/2014/main" id="{DE11255C-54C2-B346-8E87-9F8B77A65A18}"/>
              </a:ext>
            </a:extLst>
          </p:cNvPr>
          <p:cNvSpPr/>
          <p:nvPr/>
        </p:nvSpPr>
        <p:spPr>
          <a:xfrm rot="10800000">
            <a:off x="1113745" y="4750230"/>
            <a:ext cx="2610533" cy="630936"/>
          </a:xfrm>
          <a:prstGeom prst="foldedCorner">
            <a:avLst>
              <a:gd name="adj" fmla="val 50000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16DE8FD-A989-F64C-AC70-C10786FC9F06}"/>
              </a:ext>
            </a:extLst>
          </p:cNvPr>
          <p:cNvSpPr txBox="1"/>
          <p:nvPr/>
        </p:nvSpPr>
        <p:spPr>
          <a:xfrm>
            <a:off x="1131027" y="4852727"/>
            <a:ext cx="2593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Implementation</a:t>
            </a:r>
          </a:p>
        </p:txBody>
      </p:sp>
      <p:sp>
        <p:nvSpPr>
          <p:cNvPr id="63" name="Folded Corner 62">
            <a:extLst>
              <a:ext uri="{FF2B5EF4-FFF2-40B4-BE49-F238E27FC236}">
                <a16:creationId xmlns:a16="http://schemas.microsoft.com/office/drawing/2014/main" id="{BD1FDCFC-AE02-A14E-A21C-E1D12C11B09C}"/>
              </a:ext>
            </a:extLst>
          </p:cNvPr>
          <p:cNvSpPr/>
          <p:nvPr/>
        </p:nvSpPr>
        <p:spPr>
          <a:xfrm rot="10800000">
            <a:off x="3633799" y="6520542"/>
            <a:ext cx="251171" cy="228600"/>
          </a:xfrm>
          <a:prstGeom prst="foldedCorner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CE8CCDC0-2F1F-144D-B0DC-B7146E6F9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409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Up Arrow 173">
            <a:extLst>
              <a:ext uri="{FF2B5EF4-FFF2-40B4-BE49-F238E27FC236}">
                <a16:creationId xmlns:a16="http://schemas.microsoft.com/office/drawing/2014/main" id="{094B6C14-420D-FC4A-9AFA-7225F1698EA4}"/>
              </a:ext>
            </a:extLst>
          </p:cNvPr>
          <p:cNvSpPr/>
          <p:nvPr/>
        </p:nvSpPr>
        <p:spPr>
          <a:xfrm>
            <a:off x="2133096" y="2267671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981774C3-ABBD-D04C-8EE9-BB1D6CEBF77E}"/>
              </a:ext>
            </a:extLst>
          </p:cNvPr>
          <p:cNvSpPr/>
          <p:nvPr/>
        </p:nvSpPr>
        <p:spPr>
          <a:xfrm>
            <a:off x="700559" y="2688140"/>
            <a:ext cx="3600020" cy="139694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4F695D-42EF-7E4C-8319-4CA7BE52F65B}"/>
              </a:ext>
            </a:extLst>
          </p:cNvPr>
          <p:cNvSpPr txBox="1"/>
          <p:nvPr/>
        </p:nvSpPr>
        <p:spPr>
          <a:xfrm>
            <a:off x="5231385" y="1657513"/>
            <a:ext cx="65834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Abstract B</a:t>
            </a:r>
            <a:r>
              <a:rPr lang="el-GR" sz="2000" dirty="0"/>
              <a:t>ε</a:t>
            </a:r>
            <a:r>
              <a:rPr lang="en-US" sz="2000" dirty="0"/>
              <a:t>tree: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b</a:t>
            </a:r>
            <a:r>
              <a:rPr lang="el-GR" sz="2000" dirty="0"/>
              <a:t>ε</a:t>
            </a:r>
            <a:r>
              <a:rPr lang="en-US" sz="2000" dirty="0"/>
              <a:t>tree model that </a:t>
            </a:r>
            <a:r>
              <a:rPr lang="en-US" sz="2000" dirty="0">
                <a:solidFill>
                  <a:srgbClr val="C00000"/>
                </a:solidFill>
              </a:rPr>
              <a:t>refines</a:t>
            </a:r>
            <a:r>
              <a:rPr lang="en-US" sz="2000" dirty="0"/>
              <a:t> a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 tree operations to implement map operations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Interpretation function translates a tree state to a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Proof focuses on </a:t>
            </a:r>
            <a:r>
              <a:rPr lang="en-US" sz="2000" dirty="0">
                <a:solidFill>
                  <a:srgbClr val="C00000"/>
                </a:solidFill>
              </a:rPr>
              <a:t>topological properties </a:t>
            </a:r>
            <a:r>
              <a:rPr lang="en-US" sz="2000" dirty="0"/>
              <a:t>(acyclic, local edits)</a:t>
            </a:r>
            <a:endParaRPr lang="en-US" sz="2000" dirty="0">
              <a:solidFill>
                <a:srgbClr val="C00000"/>
              </a:solidFill>
            </a:endParaRPr>
          </a:p>
        </p:txBody>
      </p: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FC9A5394-6EBD-0A47-97FD-BA62F9CE837B}"/>
              </a:ext>
            </a:extLst>
          </p:cNvPr>
          <p:cNvCxnSpPr>
            <a:cxnSpLocks/>
          </p:cNvCxnSpPr>
          <p:nvPr/>
        </p:nvCxnSpPr>
        <p:spPr>
          <a:xfrm flipH="1">
            <a:off x="1821879" y="3049666"/>
            <a:ext cx="239283" cy="23464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5A9E22C2-013E-7F43-A97D-69DB6AA3449D}"/>
              </a:ext>
            </a:extLst>
          </p:cNvPr>
          <p:cNvCxnSpPr>
            <a:cxnSpLocks/>
          </p:cNvCxnSpPr>
          <p:nvPr/>
        </p:nvCxnSpPr>
        <p:spPr>
          <a:xfrm>
            <a:off x="2725980" y="3035100"/>
            <a:ext cx="208305" cy="23517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CB118B35-4144-8142-A60C-4E527AA83F74}"/>
              </a:ext>
            </a:extLst>
          </p:cNvPr>
          <p:cNvCxnSpPr>
            <a:cxnSpLocks/>
          </p:cNvCxnSpPr>
          <p:nvPr/>
        </p:nvCxnSpPr>
        <p:spPr>
          <a:xfrm flipH="1">
            <a:off x="1336318" y="3466446"/>
            <a:ext cx="239283" cy="23464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671BB78A-5F46-B147-8F46-39F0A5ABDE30}"/>
              </a:ext>
            </a:extLst>
          </p:cNvPr>
          <p:cNvCxnSpPr>
            <a:cxnSpLocks/>
          </p:cNvCxnSpPr>
          <p:nvPr/>
        </p:nvCxnSpPr>
        <p:spPr>
          <a:xfrm>
            <a:off x="1874767" y="3475838"/>
            <a:ext cx="208305" cy="23517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8933C111-E0F8-3F49-8240-28AFD7A1AD22}"/>
              </a:ext>
            </a:extLst>
          </p:cNvPr>
          <p:cNvCxnSpPr>
            <a:cxnSpLocks/>
          </p:cNvCxnSpPr>
          <p:nvPr/>
        </p:nvCxnSpPr>
        <p:spPr>
          <a:xfrm>
            <a:off x="3195624" y="3441739"/>
            <a:ext cx="208305" cy="23517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15A9AA9B-874A-8C4B-A61A-9B09BAD15330}"/>
              </a:ext>
            </a:extLst>
          </p:cNvPr>
          <p:cNvCxnSpPr>
            <a:cxnSpLocks/>
          </p:cNvCxnSpPr>
          <p:nvPr/>
        </p:nvCxnSpPr>
        <p:spPr>
          <a:xfrm flipH="1">
            <a:off x="2579185" y="3459963"/>
            <a:ext cx="233865" cy="23414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4028DB78-B105-B148-A567-535CB8FE242D}"/>
              </a:ext>
            </a:extLst>
          </p:cNvPr>
          <p:cNvSpPr txBox="1"/>
          <p:nvPr/>
        </p:nvSpPr>
        <p:spPr>
          <a:xfrm>
            <a:off x="3284403" y="2712862"/>
            <a:ext cx="10161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Abstract </a:t>
            </a:r>
          </a:p>
          <a:p>
            <a:pPr algn="ctr"/>
            <a:r>
              <a:rPr lang="en-US" dirty="0"/>
              <a:t>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9ED546C-6A70-F146-A800-C2B32E83E9BD}"/>
              </a:ext>
            </a:extLst>
          </p:cNvPr>
          <p:cNvSpPr txBox="1"/>
          <p:nvPr/>
        </p:nvSpPr>
        <p:spPr>
          <a:xfrm>
            <a:off x="2613789" y="2257448"/>
            <a:ext cx="2477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Interpret(b</a:t>
            </a:r>
            <a:r>
              <a:rPr lang="el-GR" dirty="0"/>
              <a:t>ε</a:t>
            </a:r>
            <a:r>
              <a:rPr lang="en-US" dirty="0"/>
              <a:t>tree) = map</a:t>
            </a: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6E1DEDEF-32B5-6247-81A1-3A5E3858F8BD}"/>
              </a:ext>
            </a:extLst>
          </p:cNvPr>
          <p:cNvSpPr/>
          <p:nvPr/>
        </p:nvSpPr>
        <p:spPr>
          <a:xfrm>
            <a:off x="185058" y="6520543"/>
            <a:ext cx="272142" cy="228600"/>
          </a:xfrm>
          <a:prstGeom prst="rect">
            <a:avLst/>
          </a:prstGeom>
          <a:solidFill>
            <a:srgbClr val="F6E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36CFFBF-BF65-404E-8C4E-D85E3BC80F14}"/>
              </a:ext>
            </a:extLst>
          </p:cNvPr>
          <p:cNvSpPr txBox="1"/>
          <p:nvPr/>
        </p:nvSpPr>
        <p:spPr>
          <a:xfrm>
            <a:off x="416474" y="6507843"/>
            <a:ext cx="1691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trusted component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A47D7FBA-93A9-EA46-9C3D-A40E0BCDCF26}"/>
              </a:ext>
            </a:extLst>
          </p:cNvPr>
          <p:cNvSpPr/>
          <p:nvPr/>
        </p:nvSpPr>
        <p:spPr>
          <a:xfrm>
            <a:off x="2105066" y="6520543"/>
            <a:ext cx="272142" cy="23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659DEFE-16C9-6C4F-B8D6-0107B5439216}"/>
              </a:ext>
            </a:extLst>
          </p:cNvPr>
          <p:cNvSpPr txBox="1"/>
          <p:nvPr/>
        </p:nvSpPr>
        <p:spPr>
          <a:xfrm>
            <a:off x="2349993" y="6491967"/>
            <a:ext cx="12041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state machine</a:t>
            </a:r>
          </a:p>
        </p:txBody>
      </p:sp>
      <p:sp>
        <p:nvSpPr>
          <p:cNvPr id="166" name="Up Arrow 165">
            <a:extLst>
              <a:ext uri="{FF2B5EF4-FFF2-40B4-BE49-F238E27FC236}">
                <a16:creationId xmlns:a16="http://schemas.microsoft.com/office/drawing/2014/main" id="{EECC17D8-EDAD-4749-9B79-63C556CA89EE}"/>
              </a:ext>
            </a:extLst>
          </p:cNvPr>
          <p:cNvSpPr/>
          <p:nvPr/>
        </p:nvSpPr>
        <p:spPr>
          <a:xfrm>
            <a:off x="5344500" y="6480955"/>
            <a:ext cx="251170" cy="268188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13CAE810-6322-8040-8AB5-CCDE397E4B4F}"/>
              </a:ext>
            </a:extLst>
          </p:cNvPr>
          <p:cNvSpPr txBox="1"/>
          <p:nvPr/>
        </p:nvSpPr>
        <p:spPr>
          <a:xfrm>
            <a:off x="5558465" y="6491968"/>
            <a:ext cx="1329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refines relation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9C9C8E96-D0FB-F849-A594-845380C586D3}"/>
              </a:ext>
            </a:extLst>
          </p:cNvPr>
          <p:cNvSpPr txBox="1"/>
          <p:nvPr/>
        </p:nvSpPr>
        <p:spPr>
          <a:xfrm>
            <a:off x="3860995" y="6480954"/>
            <a:ext cx="1446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compilable</a:t>
            </a:r>
            <a:r>
              <a:rPr lang="en-US" sz="1400" dirty="0"/>
              <a:t> code</a:t>
            </a:r>
          </a:p>
        </p:txBody>
      </p:sp>
      <p:sp>
        <p:nvSpPr>
          <p:cNvPr id="169" name="Folded Corner 168">
            <a:extLst>
              <a:ext uri="{FF2B5EF4-FFF2-40B4-BE49-F238E27FC236}">
                <a16:creationId xmlns:a16="http://schemas.microsoft.com/office/drawing/2014/main" id="{1C0E4ED4-9484-5549-AC43-30A152E3FB13}"/>
              </a:ext>
            </a:extLst>
          </p:cNvPr>
          <p:cNvSpPr/>
          <p:nvPr/>
        </p:nvSpPr>
        <p:spPr>
          <a:xfrm rot="10800000">
            <a:off x="3633799" y="6520542"/>
            <a:ext cx="251171" cy="228600"/>
          </a:xfrm>
          <a:prstGeom prst="foldedCorner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2E747BF2-2670-E946-836F-C58E69C58B1B}"/>
              </a:ext>
            </a:extLst>
          </p:cNvPr>
          <p:cNvSpPr/>
          <p:nvPr/>
        </p:nvSpPr>
        <p:spPr>
          <a:xfrm>
            <a:off x="1501215" y="1657513"/>
            <a:ext cx="1709158" cy="592277"/>
          </a:xfrm>
          <a:prstGeom prst="rect">
            <a:avLst/>
          </a:prstGeom>
          <a:solidFill>
            <a:srgbClr val="F6E0CC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060C5A4E-3FDE-4E47-96AD-A59F17D9C8C2}"/>
              </a:ext>
            </a:extLst>
          </p:cNvPr>
          <p:cNvSpPr txBox="1"/>
          <p:nvPr/>
        </p:nvSpPr>
        <p:spPr>
          <a:xfrm>
            <a:off x="1501212" y="1780808"/>
            <a:ext cx="1709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Map&lt;K,V&gt;</a:t>
            </a:r>
          </a:p>
        </p:txBody>
      </p:sp>
      <p:sp>
        <p:nvSpPr>
          <p:cNvPr id="187" name="Rounded Rectangle 186">
            <a:extLst>
              <a:ext uri="{FF2B5EF4-FFF2-40B4-BE49-F238E27FC236}">
                <a16:creationId xmlns:a16="http://schemas.microsoft.com/office/drawing/2014/main" id="{EADA72F8-F32D-2D49-905C-4FEDE6D242EA}"/>
              </a:ext>
            </a:extLst>
          </p:cNvPr>
          <p:cNvSpPr/>
          <p:nvPr/>
        </p:nvSpPr>
        <p:spPr>
          <a:xfrm>
            <a:off x="2044189" y="2774790"/>
            <a:ext cx="724457" cy="3025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root</a:t>
            </a:r>
          </a:p>
        </p:txBody>
      </p:sp>
      <p:sp>
        <p:nvSpPr>
          <p:cNvPr id="188" name="Rounded Rectangle 187">
            <a:extLst>
              <a:ext uri="{FF2B5EF4-FFF2-40B4-BE49-F238E27FC236}">
                <a16:creationId xmlns:a16="http://schemas.microsoft.com/office/drawing/2014/main" id="{B855FD0E-CDBB-9447-AD90-DAFE80ED827E}"/>
              </a:ext>
            </a:extLst>
          </p:cNvPr>
          <p:cNvSpPr/>
          <p:nvPr/>
        </p:nvSpPr>
        <p:spPr>
          <a:xfrm>
            <a:off x="1401780" y="3178730"/>
            <a:ext cx="724457" cy="3025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89" name="Rounded Rectangle 188">
            <a:extLst>
              <a:ext uri="{FF2B5EF4-FFF2-40B4-BE49-F238E27FC236}">
                <a16:creationId xmlns:a16="http://schemas.microsoft.com/office/drawing/2014/main" id="{47C13432-52A5-C44E-8D47-B4839C5D9C74}"/>
              </a:ext>
            </a:extLst>
          </p:cNvPr>
          <p:cNvSpPr/>
          <p:nvPr/>
        </p:nvSpPr>
        <p:spPr>
          <a:xfrm>
            <a:off x="2576919" y="3166823"/>
            <a:ext cx="724457" cy="3025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90" name="Rounded Rectangle 189">
            <a:extLst>
              <a:ext uri="{FF2B5EF4-FFF2-40B4-BE49-F238E27FC236}">
                <a16:creationId xmlns:a16="http://schemas.microsoft.com/office/drawing/2014/main" id="{2447BC6D-0C73-304C-9235-007F46CAB062}"/>
              </a:ext>
            </a:extLst>
          </p:cNvPr>
          <p:cNvSpPr/>
          <p:nvPr/>
        </p:nvSpPr>
        <p:spPr>
          <a:xfrm>
            <a:off x="876823" y="3634860"/>
            <a:ext cx="724457" cy="3025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91" name="Rounded Rectangle 190">
            <a:extLst>
              <a:ext uri="{FF2B5EF4-FFF2-40B4-BE49-F238E27FC236}">
                <a16:creationId xmlns:a16="http://schemas.microsoft.com/office/drawing/2014/main" id="{0685284B-9DC9-9F49-8EBB-347B07574FF0}"/>
              </a:ext>
            </a:extLst>
          </p:cNvPr>
          <p:cNvSpPr/>
          <p:nvPr/>
        </p:nvSpPr>
        <p:spPr>
          <a:xfrm>
            <a:off x="1673158" y="3634860"/>
            <a:ext cx="724457" cy="3025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92" name="Rounded Rectangle 191">
            <a:extLst>
              <a:ext uri="{FF2B5EF4-FFF2-40B4-BE49-F238E27FC236}">
                <a16:creationId xmlns:a16="http://schemas.microsoft.com/office/drawing/2014/main" id="{F66F7B13-B68A-C94D-9EA4-278762F3CD65}"/>
              </a:ext>
            </a:extLst>
          </p:cNvPr>
          <p:cNvSpPr/>
          <p:nvPr/>
        </p:nvSpPr>
        <p:spPr>
          <a:xfrm>
            <a:off x="2471167" y="3634859"/>
            <a:ext cx="724457" cy="3025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93" name="Rounded Rectangle 192">
            <a:extLst>
              <a:ext uri="{FF2B5EF4-FFF2-40B4-BE49-F238E27FC236}">
                <a16:creationId xmlns:a16="http://schemas.microsoft.com/office/drawing/2014/main" id="{FF1E7B4A-5D97-B44E-BD5B-5E01B8C5980B}"/>
              </a:ext>
            </a:extLst>
          </p:cNvPr>
          <p:cNvSpPr/>
          <p:nvPr/>
        </p:nvSpPr>
        <p:spPr>
          <a:xfrm>
            <a:off x="3274099" y="3634858"/>
            <a:ext cx="724457" cy="30257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01" name="Up Arrow 200">
            <a:extLst>
              <a:ext uri="{FF2B5EF4-FFF2-40B4-BE49-F238E27FC236}">
                <a16:creationId xmlns:a16="http://schemas.microsoft.com/office/drawing/2014/main" id="{7CA9EB8B-54EC-6742-BDE1-463E19C9CC6E}"/>
              </a:ext>
            </a:extLst>
          </p:cNvPr>
          <p:cNvSpPr/>
          <p:nvPr/>
        </p:nvSpPr>
        <p:spPr>
          <a:xfrm>
            <a:off x="2115952" y="5154130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Up Arrow 201">
            <a:extLst>
              <a:ext uri="{FF2B5EF4-FFF2-40B4-BE49-F238E27FC236}">
                <a16:creationId xmlns:a16="http://schemas.microsoft.com/office/drawing/2014/main" id="{154D5748-C988-354F-A070-917F5FDA1A35}"/>
              </a:ext>
            </a:extLst>
          </p:cNvPr>
          <p:cNvSpPr/>
          <p:nvPr/>
        </p:nvSpPr>
        <p:spPr>
          <a:xfrm>
            <a:off x="2105066" y="4095625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F26794EE-CFC4-4A47-A6C7-24DEF24D9232}"/>
              </a:ext>
            </a:extLst>
          </p:cNvPr>
          <p:cNvSpPr/>
          <p:nvPr/>
        </p:nvSpPr>
        <p:spPr>
          <a:xfrm>
            <a:off x="1085715" y="4509125"/>
            <a:ext cx="2601893" cy="6340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EEB9C307-2EC8-034F-8E6B-DD7A93F6A5E7}"/>
              </a:ext>
            </a:extLst>
          </p:cNvPr>
          <p:cNvSpPr txBox="1"/>
          <p:nvPr/>
        </p:nvSpPr>
        <p:spPr>
          <a:xfrm>
            <a:off x="1089838" y="4641499"/>
            <a:ext cx="2601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Pivot 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205" name="Folded Corner 204">
            <a:extLst>
              <a:ext uri="{FF2B5EF4-FFF2-40B4-BE49-F238E27FC236}">
                <a16:creationId xmlns:a16="http://schemas.microsoft.com/office/drawing/2014/main" id="{96481C4C-A1CF-1148-AD2B-5195C95F7C3E}"/>
              </a:ext>
            </a:extLst>
          </p:cNvPr>
          <p:cNvSpPr/>
          <p:nvPr/>
        </p:nvSpPr>
        <p:spPr>
          <a:xfrm rot="10800000">
            <a:off x="1085715" y="5556615"/>
            <a:ext cx="2610533" cy="630936"/>
          </a:xfrm>
          <a:prstGeom prst="foldedCorner">
            <a:avLst>
              <a:gd name="adj" fmla="val 50000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F25D57A1-01AF-9C43-AE22-F1931E06FB8E}"/>
              </a:ext>
            </a:extLst>
          </p:cNvPr>
          <p:cNvSpPr txBox="1"/>
          <p:nvPr/>
        </p:nvSpPr>
        <p:spPr>
          <a:xfrm>
            <a:off x="1102997" y="5659112"/>
            <a:ext cx="2593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Implementation</a:t>
            </a:r>
          </a:p>
        </p:txBody>
      </p:sp>
      <p:sp>
        <p:nvSpPr>
          <p:cNvPr id="207" name="Slide Number Placeholder 206">
            <a:extLst>
              <a:ext uri="{FF2B5EF4-FFF2-40B4-BE49-F238E27FC236}">
                <a16:creationId xmlns:a16="http://schemas.microsoft.com/office/drawing/2014/main" id="{B10A9D66-DAE4-C14C-8DBC-1D12F0860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8</a:t>
            </a:fld>
            <a:endParaRPr lang="en-US"/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B93ACD20-0AC9-B142-9149-E64F017E7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159240" cy="1325563"/>
          </a:xfrm>
        </p:spPr>
        <p:txBody>
          <a:bodyPr/>
          <a:lstStyle/>
          <a:p>
            <a:r>
              <a:rPr lang="en-US" dirty="0"/>
              <a:t>Background: KV store refinement stack</a:t>
            </a:r>
          </a:p>
        </p:txBody>
      </p:sp>
    </p:spTree>
    <p:extLst>
      <p:ext uri="{BB962C8B-B14F-4D97-AF65-F5344CB8AC3E}">
        <p14:creationId xmlns:p14="http://schemas.microsoft.com/office/powerpoint/2010/main" val="3737627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606BEA3-E2B0-564C-B2DA-07DAE15B9AED}"/>
              </a:ext>
            </a:extLst>
          </p:cNvPr>
          <p:cNvSpPr/>
          <p:nvPr/>
        </p:nvSpPr>
        <p:spPr>
          <a:xfrm>
            <a:off x="6686135" y="3239262"/>
            <a:ext cx="2771673" cy="128382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4F695D-42EF-7E4C-8319-4CA7BE52F65B}"/>
              </a:ext>
            </a:extLst>
          </p:cNvPr>
          <p:cNvSpPr txBox="1"/>
          <p:nvPr/>
        </p:nvSpPr>
        <p:spPr>
          <a:xfrm>
            <a:off x="5066286" y="1500340"/>
            <a:ext cx="62802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Abstract B</a:t>
            </a:r>
            <a:r>
              <a:rPr lang="el-GR" sz="2000" dirty="0"/>
              <a:t>ε</a:t>
            </a:r>
            <a:r>
              <a:rPr lang="en-US" sz="2000" dirty="0"/>
              <a:t>tree Node (</a:t>
            </a:r>
            <a:r>
              <a:rPr lang="en-US" sz="2000" b="1" dirty="0" err="1"/>
              <a:t>BNode</a:t>
            </a:r>
            <a:r>
              <a:rPr lang="en-US" sz="2000" dirty="0"/>
              <a:t>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B-tree node with additional buffer to store updates to keys (enables fast updates)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Each node has an infinite map tracking individual keys and the corresponding child node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612B87-9294-4640-AF01-68C13034F9E2}"/>
              </a:ext>
            </a:extLst>
          </p:cNvPr>
          <p:cNvSpPr txBox="1"/>
          <p:nvPr/>
        </p:nvSpPr>
        <p:spPr>
          <a:xfrm>
            <a:off x="8818514" y="4541365"/>
            <a:ext cx="1546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parent </a:t>
            </a:r>
            <a:r>
              <a:rPr lang="en-US" sz="1600" dirty="0" err="1"/>
              <a:t>BNode</a:t>
            </a:r>
            <a:endParaRPr lang="en-US" sz="1600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390B01-16E2-E046-9CA5-41366349C607}"/>
              </a:ext>
            </a:extLst>
          </p:cNvPr>
          <p:cNvCxnSpPr>
            <a:cxnSpLocks/>
          </p:cNvCxnSpPr>
          <p:nvPr/>
        </p:nvCxnSpPr>
        <p:spPr>
          <a:xfrm flipH="1">
            <a:off x="6360651" y="4310261"/>
            <a:ext cx="740905" cy="96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FC6E06E-9521-1E4B-AE7D-766102E2E601}"/>
              </a:ext>
            </a:extLst>
          </p:cNvPr>
          <p:cNvCxnSpPr>
            <a:cxnSpLocks/>
          </p:cNvCxnSpPr>
          <p:nvPr/>
        </p:nvCxnSpPr>
        <p:spPr>
          <a:xfrm>
            <a:off x="8818514" y="4310261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44C878B-04D9-0640-8258-9FE9902BEECB}"/>
              </a:ext>
            </a:extLst>
          </p:cNvPr>
          <p:cNvCxnSpPr>
            <a:cxnSpLocks/>
          </p:cNvCxnSpPr>
          <p:nvPr/>
        </p:nvCxnSpPr>
        <p:spPr>
          <a:xfrm>
            <a:off x="7623659" y="4312320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CCC00C8F-2189-DD47-BF6A-3F53433AF855}"/>
              </a:ext>
            </a:extLst>
          </p:cNvPr>
          <p:cNvCxnSpPr>
            <a:cxnSpLocks/>
          </p:cNvCxnSpPr>
          <p:nvPr/>
        </p:nvCxnSpPr>
        <p:spPr>
          <a:xfrm>
            <a:off x="7819222" y="4312320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BEE9CDD-D0AB-0248-B0DF-C45BD4097A6C}"/>
              </a:ext>
            </a:extLst>
          </p:cNvPr>
          <p:cNvCxnSpPr>
            <a:cxnSpLocks/>
          </p:cNvCxnSpPr>
          <p:nvPr/>
        </p:nvCxnSpPr>
        <p:spPr>
          <a:xfrm>
            <a:off x="8039863" y="4312320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31BAB56-9104-A84F-8665-3EEB49CD7D8A}"/>
              </a:ext>
            </a:extLst>
          </p:cNvPr>
          <p:cNvCxnSpPr>
            <a:cxnSpLocks/>
          </p:cNvCxnSpPr>
          <p:nvPr/>
        </p:nvCxnSpPr>
        <p:spPr>
          <a:xfrm>
            <a:off x="8245852" y="4312319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9D80366-BE82-E34F-B920-88DA14F07A92}"/>
              </a:ext>
            </a:extLst>
          </p:cNvPr>
          <p:cNvCxnSpPr>
            <a:cxnSpLocks/>
          </p:cNvCxnSpPr>
          <p:nvPr/>
        </p:nvCxnSpPr>
        <p:spPr>
          <a:xfrm>
            <a:off x="8433187" y="4312319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FDB41C9E-B1EF-0F41-A9F3-6930EC8BE15A}"/>
              </a:ext>
            </a:extLst>
          </p:cNvPr>
          <p:cNvCxnSpPr>
            <a:cxnSpLocks/>
          </p:cNvCxnSpPr>
          <p:nvPr/>
        </p:nvCxnSpPr>
        <p:spPr>
          <a:xfrm>
            <a:off x="8614101" y="4310262"/>
            <a:ext cx="315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0A88A6F2-FA38-3544-90B0-D9AEB5986400}"/>
              </a:ext>
            </a:extLst>
          </p:cNvPr>
          <p:cNvSpPr txBox="1"/>
          <p:nvPr/>
        </p:nvSpPr>
        <p:spPr>
          <a:xfrm>
            <a:off x="8867153" y="4850485"/>
            <a:ext cx="39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35B411CB-3402-664C-9057-A619892CAEB1}"/>
              </a:ext>
            </a:extLst>
          </p:cNvPr>
          <p:cNvSpPr txBox="1"/>
          <p:nvPr/>
        </p:nvSpPr>
        <p:spPr>
          <a:xfrm>
            <a:off x="9223260" y="5806397"/>
            <a:ext cx="39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CA653FE2-B8F9-E048-A224-C4C1EC8B5251}"/>
              </a:ext>
            </a:extLst>
          </p:cNvPr>
          <p:cNvSpPr txBox="1"/>
          <p:nvPr/>
        </p:nvSpPr>
        <p:spPr>
          <a:xfrm>
            <a:off x="5504187" y="4458201"/>
            <a:ext cx="1640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“</a:t>
            </a:r>
            <a:r>
              <a:rPr lang="en-US" sz="1600" dirty="0" err="1"/>
              <a:t>aaaabbbb</a:t>
            </a:r>
            <a:r>
              <a:rPr lang="en-US" sz="1600" dirty="0"/>
              <a:t>”</a:t>
            </a:r>
          </a:p>
          <a:p>
            <a:r>
              <a:rPr lang="en-US" sz="1600" dirty="0"/>
              <a:t>     child1</a:t>
            </a:r>
          </a:p>
        </p:txBody>
      </p:sp>
      <p:sp>
        <p:nvSpPr>
          <p:cNvPr id="109" name="Right Arrow 108">
            <a:extLst>
              <a:ext uri="{FF2B5EF4-FFF2-40B4-BE49-F238E27FC236}">
                <a16:creationId xmlns:a16="http://schemas.microsoft.com/office/drawing/2014/main" id="{DF26DCDB-6C53-5841-9332-C6E238352142}"/>
              </a:ext>
            </a:extLst>
          </p:cNvPr>
          <p:cNvSpPr/>
          <p:nvPr/>
        </p:nvSpPr>
        <p:spPr>
          <a:xfrm>
            <a:off x="5538593" y="4816782"/>
            <a:ext cx="211955" cy="1408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27DB4D-D424-0548-BFFF-6EFC652D88F1}"/>
              </a:ext>
            </a:extLst>
          </p:cNvPr>
          <p:cNvSpPr txBox="1"/>
          <p:nvPr/>
        </p:nvSpPr>
        <p:spPr>
          <a:xfrm>
            <a:off x="5293048" y="4190478"/>
            <a:ext cx="1179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Example: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41F717A-12F5-7148-986F-73E0FF832F80}"/>
              </a:ext>
            </a:extLst>
          </p:cNvPr>
          <p:cNvSpPr/>
          <p:nvPr/>
        </p:nvSpPr>
        <p:spPr>
          <a:xfrm>
            <a:off x="185058" y="6520543"/>
            <a:ext cx="272142" cy="228600"/>
          </a:xfrm>
          <a:prstGeom prst="rect">
            <a:avLst/>
          </a:prstGeom>
          <a:solidFill>
            <a:srgbClr val="F6E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A6ED92F-9165-6C42-A50D-D1B70868CD62}"/>
              </a:ext>
            </a:extLst>
          </p:cNvPr>
          <p:cNvSpPr txBox="1"/>
          <p:nvPr/>
        </p:nvSpPr>
        <p:spPr>
          <a:xfrm>
            <a:off x="416474" y="6507843"/>
            <a:ext cx="1691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trusted component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0C361A13-1AAB-084D-B592-66263D6B90B2}"/>
              </a:ext>
            </a:extLst>
          </p:cNvPr>
          <p:cNvSpPr/>
          <p:nvPr/>
        </p:nvSpPr>
        <p:spPr>
          <a:xfrm>
            <a:off x="2105066" y="6520543"/>
            <a:ext cx="272142" cy="23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8CEF095-CFFA-BA4B-A291-AF55A8CB7928}"/>
              </a:ext>
            </a:extLst>
          </p:cNvPr>
          <p:cNvSpPr txBox="1"/>
          <p:nvPr/>
        </p:nvSpPr>
        <p:spPr>
          <a:xfrm>
            <a:off x="2349993" y="6491967"/>
            <a:ext cx="12041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state machine</a:t>
            </a:r>
          </a:p>
        </p:txBody>
      </p:sp>
      <p:sp>
        <p:nvSpPr>
          <p:cNvPr id="67" name="Up Arrow 66">
            <a:extLst>
              <a:ext uri="{FF2B5EF4-FFF2-40B4-BE49-F238E27FC236}">
                <a16:creationId xmlns:a16="http://schemas.microsoft.com/office/drawing/2014/main" id="{59430B9B-58F9-034E-80EB-4E1925EFDDCE}"/>
              </a:ext>
            </a:extLst>
          </p:cNvPr>
          <p:cNvSpPr/>
          <p:nvPr/>
        </p:nvSpPr>
        <p:spPr>
          <a:xfrm>
            <a:off x="5344500" y="6480955"/>
            <a:ext cx="251170" cy="268188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4053E8E-A8A8-E747-BEED-6EA99B34CB50}"/>
              </a:ext>
            </a:extLst>
          </p:cNvPr>
          <p:cNvSpPr txBox="1"/>
          <p:nvPr/>
        </p:nvSpPr>
        <p:spPr>
          <a:xfrm>
            <a:off x="5558465" y="6491968"/>
            <a:ext cx="1329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refines relation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BF75474-8307-C743-9E3F-F5C150BE6DCD}"/>
              </a:ext>
            </a:extLst>
          </p:cNvPr>
          <p:cNvSpPr txBox="1"/>
          <p:nvPr/>
        </p:nvSpPr>
        <p:spPr>
          <a:xfrm>
            <a:off x="3860995" y="6480954"/>
            <a:ext cx="1446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compilable</a:t>
            </a:r>
            <a:r>
              <a:rPr lang="en-US" sz="1400" dirty="0"/>
              <a:t> code</a:t>
            </a:r>
          </a:p>
        </p:txBody>
      </p:sp>
      <p:sp>
        <p:nvSpPr>
          <p:cNvPr id="70" name="Folded Corner 69">
            <a:extLst>
              <a:ext uri="{FF2B5EF4-FFF2-40B4-BE49-F238E27FC236}">
                <a16:creationId xmlns:a16="http://schemas.microsoft.com/office/drawing/2014/main" id="{260027E1-8AAD-A349-B0A4-AB0C81428A43}"/>
              </a:ext>
            </a:extLst>
          </p:cNvPr>
          <p:cNvSpPr/>
          <p:nvPr/>
        </p:nvSpPr>
        <p:spPr>
          <a:xfrm rot="10800000">
            <a:off x="3633799" y="6520542"/>
            <a:ext cx="251171" cy="228600"/>
          </a:xfrm>
          <a:prstGeom prst="foldedCorner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A12C3E2-C092-3342-BE4B-AEB6A19EE480}"/>
              </a:ext>
            </a:extLst>
          </p:cNvPr>
          <p:cNvSpPr/>
          <p:nvPr/>
        </p:nvSpPr>
        <p:spPr>
          <a:xfrm>
            <a:off x="1501215" y="1657513"/>
            <a:ext cx="1709158" cy="592277"/>
          </a:xfrm>
          <a:prstGeom prst="rect">
            <a:avLst/>
          </a:prstGeom>
          <a:solidFill>
            <a:srgbClr val="F6E0CC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21A3008-6472-EB44-95E4-D92A15F9A10E}"/>
              </a:ext>
            </a:extLst>
          </p:cNvPr>
          <p:cNvSpPr txBox="1"/>
          <p:nvPr/>
        </p:nvSpPr>
        <p:spPr>
          <a:xfrm>
            <a:off x="1501212" y="1780808"/>
            <a:ext cx="1709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Map&lt;K,V&gt;</a:t>
            </a:r>
          </a:p>
        </p:txBody>
      </p:sp>
      <p:sp>
        <p:nvSpPr>
          <p:cNvPr id="86" name="Up Arrow 85">
            <a:extLst>
              <a:ext uri="{FF2B5EF4-FFF2-40B4-BE49-F238E27FC236}">
                <a16:creationId xmlns:a16="http://schemas.microsoft.com/office/drawing/2014/main" id="{204158B0-CECD-1E44-83B2-9175D95596FB}"/>
              </a:ext>
            </a:extLst>
          </p:cNvPr>
          <p:cNvSpPr/>
          <p:nvPr/>
        </p:nvSpPr>
        <p:spPr>
          <a:xfrm>
            <a:off x="2133096" y="2267671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A2381982-B4D9-4C4E-8201-BD8A6926FC20}"/>
              </a:ext>
            </a:extLst>
          </p:cNvPr>
          <p:cNvSpPr/>
          <p:nvPr/>
        </p:nvSpPr>
        <p:spPr>
          <a:xfrm>
            <a:off x="1369460" y="2644273"/>
            <a:ext cx="2090467" cy="63408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80DF18C-593C-A14E-B594-62D211F184A1}"/>
              </a:ext>
            </a:extLst>
          </p:cNvPr>
          <p:cNvSpPr txBox="1"/>
          <p:nvPr/>
        </p:nvSpPr>
        <p:spPr>
          <a:xfrm>
            <a:off x="1369459" y="2789501"/>
            <a:ext cx="2090467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Abstract 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6DC7F8B-4AAF-604C-BA8C-5CED1DA16EAA}"/>
              </a:ext>
            </a:extLst>
          </p:cNvPr>
          <p:cNvSpPr/>
          <p:nvPr/>
        </p:nvSpPr>
        <p:spPr>
          <a:xfrm>
            <a:off x="6916343" y="3418092"/>
            <a:ext cx="2253343" cy="36685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update buffer</a:t>
            </a:r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468A0A38-DB6E-4842-91AC-CB5D5165D83D}"/>
              </a:ext>
            </a:extLst>
          </p:cNvPr>
          <p:cNvSpPr/>
          <p:nvPr/>
        </p:nvSpPr>
        <p:spPr>
          <a:xfrm>
            <a:off x="6916343" y="3950886"/>
            <a:ext cx="2253343" cy="36685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map&lt;key, node&gt;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69FB9E68-7B23-DC46-8CD3-DB1417875170}"/>
              </a:ext>
            </a:extLst>
          </p:cNvPr>
          <p:cNvSpPr/>
          <p:nvPr/>
        </p:nvSpPr>
        <p:spPr>
          <a:xfrm>
            <a:off x="5120804" y="5284935"/>
            <a:ext cx="1450357" cy="5808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4A9C8F2-1F8F-2D40-9ABF-1144F5459D41}"/>
              </a:ext>
            </a:extLst>
          </p:cNvPr>
          <p:cNvSpPr txBox="1"/>
          <p:nvPr/>
        </p:nvSpPr>
        <p:spPr>
          <a:xfrm>
            <a:off x="5120803" y="5406120"/>
            <a:ext cx="1446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child1 </a:t>
            </a:r>
            <a:r>
              <a:rPr lang="en-US" sz="1600" dirty="0" err="1"/>
              <a:t>BNode</a:t>
            </a:r>
            <a:endParaRPr lang="en-US" sz="1600" dirty="0"/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B538F343-3F00-DE4B-BE58-6991A8C64511}"/>
              </a:ext>
            </a:extLst>
          </p:cNvPr>
          <p:cNvSpPr/>
          <p:nvPr/>
        </p:nvSpPr>
        <p:spPr>
          <a:xfrm>
            <a:off x="7014478" y="5327475"/>
            <a:ext cx="1450357" cy="5808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9F1FCD86-494E-054A-BCB8-020AA0D87854}"/>
              </a:ext>
            </a:extLst>
          </p:cNvPr>
          <p:cNvSpPr/>
          <p:nvPr/>
        </p:nvSpPr>
        <p:spPr>
          <a:xfrm>
            <a:off x="7224675" y="5397346"/>
            <a:ext cx="1450357" cy="5808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C69B01EF-B7DE-C540-9A10-1B1BB6D0AEE5}"/>
              </a:ext>
            </a:extLst>
          </p:cNvPr>
          <p:cNvSpPr/>
          <p:nvPr/>
        </p:nvSpPr>
        <p:spPr>
          <a:xfrm>
            <a:off x="7498789" y="5487216"/>
            <a:ext cx="1450357" cy="5808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964E8DB-FC3F-684E-B920-B97CE50F6F24}"/>
              </a:ext>
            </a:extLst>
          </p:cNvPr>
          <p:cNvSpPr/>
          <p:nvPr/>
        </p:nvSpPr>
        <p:spPr>
          <a:xfrm>
            <a:off x="7765518" y="5594922"/>
            <a:ext cx="1450357" cy="5808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Up Arrow 115">
            <a:extLst>
              <a:ext uri="{FF2B5EF4-FFF2-40B4-BE49-F238E27FC236}">
                <a16:creationId xmlns:a16="http://schemas.microsoft.com/office/drawing/2014/main" id="{79999CBB-3BB6-0C40-9998-9D0EA508052C}"/>
              </a:ext>
            </a:extLst>
          </p:cNvPr>
          <p:cNvSpPr/>
          <p:nvPr/>
        </p:nvSpPr>
        <p:spPr>
          <a:xfrm>
            <a:off x="2143982" y="4347745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Up Arrow 116">
            <a:extLst>
              <a:ext uri="{FF2B5EF4-FFF2-40B4-BE49-F238E27FC236}">
                <a16:creationId xmlns:a16="http://schemas.microsoft.com/office/drawing/2014/main" id="{A0DA81BB-07BD-B04C-833E-19D3855A8980}"/>
              </a:ext>
            </a:extLst>
          </p:cNvPr>
          <p:cNvSpPr/>
          <p:nvPr/>
        </p:nvSpPr>
        <p:spPr>
          <a:xfrm>
            <a:off x="2133096" y="3289240"/>
            <a:ext cx="359733" cy="495709"/>
          </a:xfrm>
          <a:prstGeom prst="upArrow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B3275D56-92C6-F54C-9132-37CC91126972}"/>
              </a:ext>
            </a:extLst>
          </p:cNvPr>
          <p:cNvSpPr/>
          <p:nvPr/>
        </p:nvSpPr>
        <p:spPr>
          <a:xfrm>
            <a:off x="1113745" y="3702740"/>
            <a:ext cx="2601893" cy="63408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5126D0B-0EA2-4942-853E-40FA78310C94}"/>
              </a:ext>
            </a:extLst>
          </p:cNvPr>
          <p:cNvSpPr txBox="1"/>
          <p:nvPr/>
        </p:nvSpPr>
        <p:spPr>
          <a:xfrm>
            <a:off x="1117868" y="3835114"/>
            <a:ext cx="2601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Pivot B</a:t>
            </a:r>
            <a:r>
              <a:rPr lang="el-GR" dirty="0"/>
              <a:t>ε</a:t>
            </a:r>
            <a:r>
              <a:rPr lang="en-US" dirty="0"/>
              <a:t>tree</a:t>
            </a:r>
          </a:p>
        </p:txBody>
      </p:sp>
      <p:sp>
        <p:nvSpPr>
          <p:cNvPr id="120" name="Folded Corner 119">
            <a:extLst>
              <a:ext uri="{FF2B5EF4-FFF2-40B4-BE49-F238E27FC236}">
                <a16:creationId xmlns:a16="http://schemas.microsoft.com/office/drawing/2014/main" id="{59102411-2D5C-1F4E-AF95-006E9B5034E9}"/>
              </a:ext>
            </a:extLst>
          </p:cNvPr>
          <p:cNvSpPr/>
          <p:nvPr/>
        </p:nvSpPr>
        <p:spPr>
          <a:xfrm rot="10800000">
            <a:off x="1113745" y="4750230"/>
            <a:ext cx="2610533" cy="630936"/>
          </a:xfrm>
          <a:prstGeom prst="foldedCorner">
            <a:avLst>
              <a:gd name="adj" fmla="val 50000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E93C48B-F536-E942-A9E3-D348BF9160AD}"/>
              </a:ext>
            </a:extLst>
          </p:cNvPr>
          <p:cNvSpPr txBox="1"/>
          <p:nvPr/>
        </p:nvSpPr>
        <p:spPr>
          <a:xfrm>
            <a:off x="1131027" y="4852727"/>
            <a:ext cx="2593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Implementation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C073E5F-31B5-C64D-962A-4A402A9ED991}"/>
              </a:ext>
            </a:extLst>
          </p:cNvPr>
          <p:cNvSpPr txBox="1"/>
          <p:nvPr/>
        </p:nvSpPr>
        <p:spPr>
          <a:xfrm>
            <a:off x="2613789" y="2257448"/>
            <a:ext cx="2477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Interpret(b</a:t>
            </a:r>
            <a:r>
              <a:rPr lang="el-GR" dirty="0"/>
              <a:t>ε</a:t>
            </a:r>
            <a:r>
              <a:rPr lang="en-US" dirty="0"/>
              <a:t>tree) = map</a:t>
            </a:r>
          </a:p>
        </p:txBody>
      </p:sp>
      <p:sp>
        <p:nvSpPr>
          <p:cNvPr id="94" name="Slide Number Placeholder 93">
            <a:extLst>
              <a:ext uri="{FF2B5EF4-FFF2-40B4-BE49-F238E27FC236}">
                <a16:creationId xmlns:a16="http://schemas.microsoft.com/office/drawing/2014/main" id="{4D62F970-2075-BF43-9B90-AB0DF5218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A15AA-9DB3-B548-9D4F-0B910DACE8BD}" type="slidenum">
              <a:rPr lang="en-US" smtClean="0"/>
              <a:t>9</a:t>
            </a:fld>
            <a:endParaRPr lang="en-US"/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401A20F5-5841-874D-A598-4E01F2999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159240" cy="1325563"/>
          </a:xfrm>
        </p:spPr>
        <p:txBody>
          <a:bodyPr/>
          <a:lstStyle/>
          <a:p>
            <a:r>
              <a:rPr lang="en-US" dirty="0"/>
              <a:t>Background: KV store refinement stack</a:t>
            </a:r>
          </a:p>
        </p:txBody>
      </p:sp>
    </p:spTree>
    <p:extLst>
      <p:ext uri="{BB962C8B-B14F-4D97-AF65-F5344CB8AC3E}">
        <p14:creationId xmlns:p14="http://schemas.microsoft.com/office/powerpoint/2010/main" val="1222511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3836</TotalTime>
  <Words>2240</Words>
  <Application>Microsoft Macintosh PowerPoint</Application>
  <PresentationFormat>Widescreen</PresentationFormat>
  <Paragraphs>471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A Step Towards Verified and Performant Filesystem</vt:lpstr>
      <vt:lpstr>VeriBεtrFS Goals</vt:lpstr>
      <vt:lpstr>VeriBεtrFS Designs</vt:lpstr>
      <vt:lpstr>Starting Point: VeriBεtrKV</vt:lpstr>
      <vt:lpstr>What About Me?</vt:lpstr>
      <vt:lpstr>Background: State Machine Refinement</vt:lpstr>
      <vt:lpstr>Background: KV store refinement stack</vt:lpstr>
      <vt:lpstr>Background: KV store refinement stack</vt:lpstr>
      <vt:lpstr>Background: KV store refinement stack</vt:lpstr>
      <vt:lpstr>Background: KV store refinement stack</vt:lpstr>
      <vt:lpstr>Background: KV store refinement stack</vt:lpstr>
      <vt:lpstr>Background: KV store operations</vt:lpstr>
      <vt:lpstr>Clone: Map Level</vt:lpstr>
      <vt:lpstr>Clone: Filesystem use case</vt:lpstr>
      <vt:lpstr>Clone: Map Level</vt:lpstr>
      <vt:lpstr>Clone: Abstract Bεtree Level</vt:lpstr>
      <vt:lpstr>Clone: Abstract Bεtree Level</vt:lpstr>
      <vt:lpstr>Clone: Abstract Bεtree Level</vt:lpstr>
      <vt:lpstr>Clone: Abstract Bεtree Level</vt:lpstr>
      <vt:lpstr>Clone: Pivot Bεtree Level</vt:lpstr>
      <vt:lpstr>Current Progress</vt:lpstr>
      <vt:lpstr>Thoughts of Refinement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Jialin Li</dc:creator>
  <cp:lastModifiedBy>Jialin Li</cp:lastModifiedBy>
  <cp:revision>5000</cp:revision>
  <dcterms:created xsi:type="dcterms:W3CDTF">2020-08-28T05:30:08Z</dcterms:created>
  <dcterms:modified xsi:type="dcterms:W3CDTF">2020-09-01T17:28:28Z</dcterms:modified>
</cp:coreProperties>
</file>

<file path=docProps/thumbnail.jpeg>
</file>